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301" r:id="rId2"/>
    <p:sldId id="308" r:id="rId3"/>
    <p:sldId id="371" r:id="rId4"/>
    <p:sldId id="386" r:id="rId5"/>
    <p:sldId id="387" r:id="rId6"/>
    <p:sldId id="311" r:id="rId7"/>
    <p:sldId id="380" r:id="rId8"/>
    <p:sldId id="373" r:id="rId9"/>
    <p:sldId id="314" r:id="rId10"/>
    <p:sldId id="385" r:id="rId11"/>
    <p:sldId id="316" r:id="rId12"/>
    <p:sldId id="317" r:id="rId13"/>
    <p:sldId id="324" r:id="rId14"/>
    <p:sldId id="326" r:id="rId15"/>
    <p:sldId id="343" r:id="rId16"/>
    <p:sldId id="351" r:id="rId17"/>
    <p:sldId id="352" r:id="rId18"/>
    <p:sldId id="353" r:id="rId19"/>
    <p:sldId id="355" r:id="rId20"/>
    <p:sldId id="356" r:id="rId21"/>
    <p:sldId id="357" r:id="rId22"/>
    <p:sldId id="359" r:id="rId23"/>
    <p:sldId id="360" r:id="rId24"/>
    <p:sldId id="375" r:id="rId25"/>
    <p:sldId id="363" r:id="rId26"/>
    <p:sldId id="365" r:id="rId27"/>
    <p:sldId id="381" r:id="rId28"/>
  </p:sldIdLst>
  <p:sldSz cx="9144000" cy="6858000" type="screen4x3"/>
  <p:notesSz cx="6858000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727" autoAdjust="0"/>
    <p:restoredTop sz="98817" autoAdjust="0"/>
  </p:normalViewPr>
  <p:slideViewPr>
    <p:cSldViewPr>
      <p:cViewPr>
        <p:scale>
          <a:sx n="100" d="100"/>
          <a:sy n="100" d="100"/>
        </p:scale>
        <p:origin x="-1224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832" y="648"/>
      </p:cViewPr>
      <p:guideLst>
        <p:guide orient="horz" pos="2872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RobDarrow\My%20Documents\Doc.Dissertation\Data\DarrowData.ChiSquarev6.students.CSTv4FINALv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RobDarrow\My%20Documents\Doc.Dissertation\Data\DarrowData.ChiSquarev6.students.CSTv4FINALv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RobDarrow\My%20Documents\Doc.Dissertation\Data\DarrowData.ChiSquarev6.Students.DROPOutv4FINA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RobDarrow\My%20Documents\Doc.Dissertation\Data\DarrowData.ChiSquarev6.Students.DROPOutv4F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Charts!$C$17</c:f>
              <c:strCache>
                <c:ptCount val="1"/>
                <c:pt idx="0">
                  <c:v>OCS</c:v>
                </c:pt>
              </c:strCache>
            </c:strRef>
          </c:tx>
          <c:spPr>
            <a:solidFill>
              <a:schemeClr val="bg1">
                <a:lumMod val="50000"/>
                <a:lumOff val="50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Charts!$D$16:$F$16</c:f>
              <c:strCache>
                <c:ptCount val="3"/>
                <c:pt idx="0">
                  <c:v>9th</c:v>
                </c:pt>
                <c:pt idx="1">
                  <c:v>10th</c:v>
                </c:pt>
                <c:pt idx="2">
                  <c:v>11th</c:v>
                </c:pt>
              </c:strCache>
            </c:strRef>
          </c:cat>
          <c:val>
            <c:numRef>
              <c:f>Charts!$D$17:$F$17</c:f>
              <c:numCache>
                <c:formatCode>0%</c:formatCode>
                <c:ptCount val="3"/>
                <c:pt idx="0">
                  <c:v>0.55000000000000004</c:v>
                </c:pt>
                <c:pt idx="1">
                  <c:v>0.46</c:v>
                </c:pt>
                <c:pt idx="2">
                  <c:v>0.4</c:v>
                </c:pt>
              </c:numCache>
            </c:numRef>
          </c:val>
        </c:ser>
        <c:ser>
          <c:idx val="1"/>
          <c:order val="1"/>
          <c:tx>
            <c:strRef>
              <c:f>Charts!$C$18</c:f>
              <c:strCache>
                <c:ptCount val="1"/>
                <c:pt idx="0">
                  <c:v>TS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Charts!$D$16:$F$16</c:f>
              <c:strCache>
                <c:ptCount val="3"/>
                <c:pt idx="0">
                  <c:v>9th</c:v>
                </c:pt>
                <c:pt idx="1">
                  <c:v>10th</c:v>
                </c:pt>
                <c:pt idx="2">
                  <c:v>11th</c:v>
                </c:pt>
              </c:strCache>
            </c:strRef>
          </c:cat>
          <c:val>
            <c:numRef>
              <c:f>Charts!$D$18:$F$18</c:f>
              <c:numCache>
                <c:formatCode>0%</c:formatCode>
                <c:ptCount val="3"/>
                <c:pt idx="0">
                  <c:v>0.63000000000000278</c:v>
                </c:pt>
                <c:pt idx="1">
                  <c:v>0.56999999999999995</c:v>
                </c:pt>
                <c:pt idx="2">
                  <c:v>0.55000000000000004</c:v>
                </c:pt>
              </c:numCache>
            </c:numRef>
          </c:val>
        </c:ser>
        <c:dLbls>
          <c:showVal val="1"/>
        </c:dLbls>
        <c:overlap val="-25"/>
        <c:axId val="77438976"/>
        <c:axId val="77440512"/>
      </c:barChart>
      <c:catAx>
        <c:axId val="7743897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77440512"/>
        <c:crosses val="autoZero"/>
        <c:auto val="1"/>
        <c:lblAlgn val="ctr"/>
        <c:lblOffset val="100"/>
      </c:catAx>
      <c:valAx>
        <c:axId val="77440512"/>
        <c:scaling>
          <c:orientation val="minMax"/>
        </c:scaling>
        <c:delete val="1"/>
        <c:axPos val="l"/>
        <c:numFmt formatCode="0%" sourceLinked="1"/>
        <c:tickLblPos val="none"/>
        <c:crossAx val="77438976"/>
        <c:crosses val="autoZero"/>
        <c:crossBetween val="between"/>
      </c:valAx>
      <c:spPr>
        <a:ln>
          <a:noFill/>
        </a:ln>
      </c:spPr>
    </c:plotArea>
    <c:plotVisOnly val="1"/>
  </c:chart>
  <c:spPr>
    <a:solidFill>
      <a:schemeClr val="bg1"/>
    </a:solidFill>
    <a:ln>
      <a:solidFill>
        <a:schemeClr val="accent6">
          <a:lumMod val="20000"/>
          <a:lumOff val="80000"/>
        </a:schemeClr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Charts!$H$17</c:f>
              <c:strCache>
                <c:ptCount val="1"/>
                <c:pt idx="0">
                  <c:v>OCS</c:v>
                </c:pt>
              </c:strCache>
            </c:strRef>
          </c:tx>
          <c:spPr>
            <a:solidFill>
              <a:schemeClr val="bg1">
                <a:lumMod val="50000"/>
                <a:lumOff val="50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Charts!$I$16:$K$16</c:f>
              <c:strCache>
                <c:ptCount val="3"/>
                <c:pt idx="0">
                  <c:v>9th</c:v>
                </c:pt>
                <c:pt idx="1">
                  <c:v>10th</c:v>
                </c:pt>
                <c:pt idx="2">
                  <c:v>11th</c:v>
                </c:pt>
              </c:strCache>
            </c:strRef>
          </c:cat>
          <c:val>
            <c:numRef>
              <c:f>Charts!$I$17:$K$17</c:f>
              <c:numCache>
                <c:formatCode>0%</c:formatCode>
                <c:ptCount val="3"/>
                <c:pt idx="0">
                  <c:v>0.56000000000000005</c:v>
                </c:pt>
                <c:pt idx="1">
                  <c:v>0.48000000000000032</c:v>
                </c:pt>
                <c:pt idx="2">
                  <c:v>0.46</c:v>
                </c:pt>
              </c:numCache>
            </c:numRef>
          </c:val>
        </c:ser>
        <c:ser>
          <c:idx val="1"/>
          <c:order val="1"/>
          <c:tx>
            <c:strRef>
              <c:f>Charts!$H$18</c:f>
              <c:strCache>
                <c:ptCount val="1"/>
                <c:pt idx="0">
                  <c:v>TS</c:v>
                </c:pt>
              </c:strCache>
            </c:strRef>
          </c:tx>
          <c:dPt>
            <c:idx val="0"/>
            <c:spPr>
              <a:solidFill>
                <a:schemeClr val="bg2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bg2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chemeClr val="bg2">
                  <a:lumMod val="40000"/>
                  <a:lumOff val="6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Charts!$I$16:$K$16</c:f>
              <c:strCache>
                <c:ptCount val="3"/>
                <c:pt idx="0">
                  <c:v>9th</c:v>
                </c:pt>
                <c:pt idx="1">
                  <c:v>10th</c:v>
                </c:pt>
                <c:pt idx="2">
                  <c:v>11th</c:v>
                </c:pt>
              </c:strCache>
            </c:strRef>
          </c:cat>
          <c:val>
            <c:numRef>
              <c:f>Charts!$I$18:$K$18</c:f>
              <c:numCache>
                <c:formatCode>0%</c:formatCode>
                <c:ptCount val="3"/>
                <c:pt idx="0">
                  <c:v>0.64000000000000279</c:v>
                </c:pt>
                <c:pt idx="1">
                  <c:v>0.60000000000000064</c:v>
                </c:pt>
                <c:pt idx="2">
                  <c:v>0.56999999999999995</c:v>
                </c:pt>
              </c:numCache>
            </c:numRef>
          </c:val>
        </c:ser>
        <c:dLbls>
          <c:showVal val="1"/>
        </c:dLbls>
        <c:overlap val="-25"/>
        <c:axId val="77509376"/>
        <c:axId val="77510912"/>
      </c:barChart>
      <c:catAx>
        <c:axId val="7750937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77510912"/>
        <c:crosses val="autoZero"/>
        <c:auto val="1"/>
        <c:lblAlgn val="ctr"/>
        <c:lblOffset val="100"/>
      </c:catAx>
      <c:valAx>
        <c:axId val="77510912"/>
        <c:scaling>
          <c:orientation val="minMax"/>
        </c:scaling>
        <c:delete val="1"/>
        <c:axPos val="l"/>
        <c:numFmt formatCode="0%" sourceLinked="1"/>
        <c:tickLblPos val="none"/>
        <c:crossAx val="77509376"/>
        <c:crosses val="autoZero"/>
        <c:crossBetween val="between"/>
      </c:valAx>
    </c:plotArea>
    <c:plotVisOnly val="1"/>
  </c:chart>
  <c:spPr>
    <a:solidFill>
      <a:schemeClr val="bg1"/>
    </a:solidFill>
    <a:ln>
      <a:solidFill>
        <a:schemeClr val="accent6">
          <a:lumMod val="20000"/>
          <a:lumOff val="80000"/>
        </a:schemeClr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Sheet1!$B$14</c:f>
              <c:strCache>
                <c:ptCount val="1"/>
                <c:pt idx="0">
                  <c:v>OCS</c:v>
                </c:pt>
              </c:strCache>
            </c:strRef>
          </c:tx>
          <c:spPr>
            <a:solidFill>
              <a:schemeClr val="bg1">
                <a:lumMod val="50000"/>
                <a:lumOff val="50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Sheet1!$A$15:$A$16</c:f>
              <c:strCache>
                <c:ptCount val="2"/>
                <c:pt idx="0">
                  <c:v>9th</c:v>
                </c:pt>
                <c:pt idx="1">
                  <c:v>10th</c:v>
                </c:pt>
              </c:strCache>
            </c:strRef>
          </c:cat>
          <c:val>
            <c:numRef>
              <c:f>Sheet1!$B$15:$B$16</c:f>
              <c:numCache>
                <c:formatCode>0%</c:formatCode>
                <c:ptCount val="2"/>
                <c:pt idx="0">
                  <c:v>2.0000000000000011E-2</c:v>
                </c:pt>
                <c:pt idx="1">
                  <c:v>6.0000000000000032E-2</c:v>
                </c:pt>
              </c:numCache>
            </c:numRef>
          </c:val>
        </c:ser>
        <c:ser>
          <c:idx val="1"/>
          <c:order val="1"/>
          <c:tx>
            <c:strRef>
              <c:f>Sheet1!$C$14</c:f>
              <c:strCache>
                <c:ptCount val="1"/>
                <c:pt idx="0">
                  <c:v>TS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Sheet1!$A$15:$A$16</c:f>
              <c:strCache>
                <c:ptCount val="2"/>
                <c:pt idx="0">
                  <c:v>9th</c:v>
                </c:pt>
                <c:pt idx="1">
                  <c:v>10th</c:v>
                </c:pt>
              </c:strCache>
            </c:strRef>
          </c:cat>
          <c:val>
            <c:numRef>
              <c:f>Sheet1!$C$15:$C$16</c:f>
              <c:numCache>
                <c:formatCode>0.00%</c:formatCode>
                <c:ptCount val="2"/>
                <c:pt idx="0">
                  <c:v>6.0000000000000114E-3</c:v>
                </c:pt>
                <c:pt idx="1">
                  <c:v>9.0000000000000028E-3</c:v>
                </c:pt>
              </c:numCache>
            </c:numRef>
          </c:val>
        </c:ser>
        <c:dLbls>
          <c:showVal val="1"/>
        </c:dLbls>
        <c:overlap val="-25"/>
        <c:axId val="61235968"/>
        <c:axId val="61237504"/>
      </c:barChart>
      <c:catAx>
        <c:axId val="6123596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1237504"/>
        <c:crosses val="autoZero"/>
        <c:auto val="1"/>
        <c:lblAlgn val="ctr"/>
        <c:lblOffset val="100"/>
      </c:catAx>
      <c:valAx>
        <c:axId val="61237504"/>
        <c:scaling>
          <c:orientation val="minMax"/>
        </c:scaling>
        <c:delete val="1"/>
        <c:axPos val="l"/>
        <c:numFmt formatCode="0%" sourceLinked="1"/>
        <c:tickLblPos val="none"/>
        <c:crossAx val="61235968"/>
        <c:crosses val="autoZero"/>
        <c:crossBetween val="between"/>
      </c:valAx>
    </c:plotArea>
    <c:plotVisOnly val="1"/>
  </c:chart>
  <c:spPr>
    <a:solidFill>
      <a:schemeClr val="bg1"/>
    </a:solidFill>
    <a:ln>
      <a:solidFill>
        <a:schemeClr val="accent6">
          <a:lumMod val="20000"/>
          <a:lumOff val="80000"/>
        </a:schemeClr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Sheet1!$B$20</c:f>
              <c:strCache>
                <c:ptCount val="1"/>
                <c:pt idx="0">
                  <c:v>OCS</c:v>
                </c:pt>
              </c:strCache>
            </c:strRef>
          </c:tx>
          <c:spPr>
            <a:solidFill>
              <a:schemeClr val="bg1">
                <a:lumMod val="50000"/>
                <a:lumOff val="50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Sheet1!$A$21:$A$24</c:f>
              <c:strCache>
                <c:ptCount val="4"/>
                <c:pt idx="0">
                  <c:v>9th</c:v>
                </c:pt>
                <c:pt idx="1">
                  <c:v>10th</c:v>
                </c:pt>
                <c:pt idx="2">
                  <c:v>11th</c:v>
                </c:pt>
                <c:pt idx="3">
                  <c:v>12th</c:v>
                </c:pt>
              </c:strCache>
            </c:strRef>
          </c:cat>
          <c:val>
            <c:numRef>
              <c:f>Sheet1!$B$21:$B$24</c:f>
              <c:numCache>
                <c:formatCode>0%</c:formatCode>
                <c:ptCount val="4"/>
                <c:pt idx="0">
                  <c:v>0.22</c:v>
                </c:pt>
                <c:pt idx="1">
                  <c:v>0.29000000000000031</c:v>
                </c:pt>
                <c:pt idx="2">
                  <c:v>0.32000000000000139</c:v>
                </c:pt>
                <c:pt idx="3">
                  <c:v>0.59</c:v>
                </c:pt>
              </c:numCache>
            </c:numRef>
          </c:val>
        </c:ser>
        <c:ser>
          <c:idx val="1"/>
          <c:order val="1"/>
          <c:tx>
            <c:strRef>
              <c:f>Sheet1!$C$20</c:f>
              <c:strCache>
                <c:ptCount val="1"/>
                <c:pt idx="0">
                  <c:v>TS</c:v>
                </c:pt>
              </c:strCache>
            </c:strRef>
          </c:tx>
          <c:spPr>
            <a:solidFill>
              <a:schemeClr val="bg2">
                <a:lumMod val="40000"/>
                <a:lumOff val="60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Sheet1!$A$21:$A$24</c:f>
              <c:strCache>
                <c:ptCount val="4"/>
                <c:pt idx="0">
                  <c:v>9th</c:v>
                </c:pt>
                <c:pt idx="1">
                  <c:v>10th</c:v>
                </c:pt>
                <c:pt idx="2">
                  <c:v>11th</c:v>
                </c:pt>
                <c:pt idx="3">
                  <c:v>12th</c:v>
                </c:pt>
              </c:strCache>
            </c:strRef>
          </c:cat>
          <c:val>
            <c:numRef>
              <c:f>Sheet1!$C$21:$C$24</c:f>
              <c:numCache>
                <c:formatCode>0.00%</c:formatCode>
                <c:ptCount val="4"/>
                <c:pt idx="0">
                  <c:v>7.0000000000000114E-3</c:v>
                </c:pt>
                <c:pt idx="1">
                  <c:v>5.0000000000000114E-3</c:v>
                </c:pt>
                <c:pt idx="2">
                  <c:v>7.0000000000000114E-3</c:v>
                </c:pt>
                <c:pt idx="3" formatCode="0%">
                  <c:v>4.0000000000000022E-2</c:v>
                </c:pt>
              </c:numCache>
            </c:numRef>
          </c:val>
        </c:ser>
        <c:dLbls>
          <c:showVal val="1"/>
        </c:dLbls>
        <c:overlap val="-25"/>
        <c:axId val="61266944"/>
        <c:axId val="77861632"/>
      </c:barChart>
      <c:catAx>
        <c:axId val="6126694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77861632"/>
        <c:crosses val="autoZero"/>
        <c:auto val="1"/>
        <c:lblAlgn val="ctr"/>
        <c:lblOffset val="100"/>
      </c:catAx>
      <c:valAx>
        <c:axId val="77861632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61266944"/>
        <c:crosses val="autoZero"/>
        <c:crossBetween val="between"/>
      </c:valAx>
    </c:plotArea>
    <c:plotVisOnly val="1"/>
  </c:chart>
  <c:spPr>
    <a:solidFill>
      <a:schemeClr val="bg1"/>
    </a:solidFill>
    <a:ln>
      <a:solidFill>
        <a:schemeClr val="accent6">
          <a:lumMod val="20000"/>
          <a:lumOff val="80000"/>
        </a:schemeClr>
      </a:solidFill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59294"/>
            <a:ext cx="2971800" cy="4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59294"/>
            <a:ext cx="2971800" cy="4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E2EC49A-94D8-4711-B61C-3EB605F211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6125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31204"/>
            <a:ext cx="5486400" cy="410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59294"/>
            <a:ext cx="2971800" cy="4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59294"/>
            <a:ext cx="2971800" cy="4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A5F5A0A-D6AC-4ADD-87CE-355668F7DE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980A1F-5BE1-45C3-A0D5-9B7EE6AD5E28}" type="slidenum">
              <a:rPr lang="en-US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 txBox="1">
            <a:spLocks noGrp="1" noChangeArrowheads="1"/>
          </p:cNvSpPr>
          <p:nvPr/>
        </p:nvSpPr>
        <p:spPr bwMode="auto">
          <a:xfrm>
            <a:off x="3884613" y="8659580"/>
            <a:ext cx="2971800" cy="455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437DE0-ECCB-4F52-8FA1-1FA9F479061E}" type="slidenum">
              <a:rPr lang="en-US" sz="1200"/>
              <a:pPr algn="r"/>
              <a:t>26</a:t>
            </a:fld>
            <a:endParaRPr lang="en-US" sz="120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7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717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8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718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20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720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22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722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22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723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3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3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3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23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23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23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324600"/>
            <a:ext cx="8991600" cy="457200"/>
          </a:xfr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 smtClean="0"/>
              <a:t>Virtual School Symposium 2010 Research Presentation. Rob Darrow @ cusd.com. http://robdarrow.wikispaces.com. Nov 2010.</a:t>
            </a:r>
            <a:endParaRPr lang="en-US" dirty="0"/>
          </a:p>
        </p:txBody>
      </p:sp>
      <p:pic>
        <p:nvPicPr>
          <p:cNvPr id="71" name="Picture 14" descr="hispanic_hm_pg2_V2"/>
          <p:cNvPicPr>
            <a:picLocks noChangeAspect="1" noChangeArrowheads="1"/>
          </p:cNvPicPr>
          <p:nvPr userDrawn="1"/>
        </p:nvPicPr>
        <p:blipFill>
          <a:blip r:embed="rId2" cstate="print"/>
          <a:srcRect b="83333"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FB121-86B9-40DA-89E6-014014E015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4D135-50DD-4528-84FB-7CAABF63F2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094A2-E7F0-460D-A0EC-9D6A99D074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06CBDC-F003-49E9-9567-F7A5F3CC9E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F374C-A6E6-4D20-AC93-6C624CCD82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40FE2-2864-4F05-B309-B9B4465BA9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7977D-1DF4-463E-894F-49C46E3540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C3BA5-A7F4-43D7-9314-D7E9FDFFD28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4F265-2E0A-466B-8855-DE54400617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robdarrow.wikispac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4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5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16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6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18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8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19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9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20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0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0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0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1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21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21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21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B2D7C7B-0429-47F6-B045-7E5E650DFF2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2" name="Rectangle 69"/>
          <p:cNvSpPr txBox="1">
            <a:spLocks noChangeArrowheads="1"/>
          </p:cNvSpPr>
          <p:nvPr userDrawn="1"/>
        </p:nvSpPr>
        <p:spPr>
          <a:xfrm>
            <a:off x="0" y="6553200"/>
            <a:ext cx="8991600" cy="457200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Virtual School Symposium 2010 Research Presentation. Rob Darrow @ cusd.com.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hlinkClick r:id="rId13"/>
              </a:rPr>
              <a:t>http://robdarrow.wikispaces.com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. Nov. 2010.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fornian FB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obdarrow.wikispace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obdarrow.wikispaces.com/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drp.ucsb.edu/" TargetMode="External"/><Relationship Id="rId3" Type="http://schemas.openxmlformats.org/officeDocument/2006/relationships/hyperlink" Target="http://nces.ed.gov/pubsearch/pubsinfo.asp?pubid=2007045" TargetMode="External"/><Relationship Id="rId7" Type="http://schemas.openxmlformats.org/officeDocument/2006/relationships/hyperlink" Target="http://nces.ed.gov/pubsearch/pubsinfo.asp?pubid=2009064" TargetMode="External"/><Relationship Id="rId2" Type="http://schemas.openxmlformats.org/officeDocument/2006/relationships/hyperlink" Target="http://www.edreform.com/Press_Box/Press_Releases/?Annual_Survey_of_Americas_Charter_Schools_201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pk12.com/download.html" TargetMode="External"/><Relationship Id="rId5" Type="http://schemas.openxmlformats.org/officeDocument/2006/relationships/hyperlink" Target="http://www.sloan-c.org/publications/survey/online_nation" TargetMode="External"/><Relationship Id="rId10" Type="http://schemas.openxmlformats.org/officeDocument/2006/relationships/hyperlink" Target="http://www.all4ed.org/" TargetMode="External"/><Relationship Id="rId4" Type="http://schemas.openxmlformats.org/officeDocument/2006/relationships/hyperlink" Target="http://www.aln.org/publications/survey/learning_on_demand_sr2010" TargetMode="External"/><Relationship Id="rId9" Type="http://schemas.openxmlformats.org/officeDocument/2006/relationships/hyperlink" Target="http://www.dropoutprevention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3713" y="2271713"/>
            <a:ext cx="8178800" cy="2300287"/>
          </a:xfrm>
          <a:ln w="76200" cap="rnd" cmpd="thickThin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ln w="12700" cmpd="thickThin">
                  <a:solidFill>
                    <a:schemeClr val="accent1">
                      <a:lumMod val="20000"/>
                      <a:lumOff val="80000"/>
                    </a:schemeClr>
                  </a:solidFill>
                  <a:bevel/>
                </a:ln>
                <a:effectLst/>
              </a:rPr>
              <a:t>A Comparative Study </a:t>
            </a:r>
            <a:r>
              <a:rPr lang="en-US" sz="3600" b="1" smtClean="0">
                <a:ln w="12700" cmpd="thickThin">
                  <a:solidFill>
                    <a:schemeClr val="accent1">
                      <a:lumMod val="20000"/>
                      <a:lumOff val="80000"/>
                    </a:schemeClr>
                  </a:solidFill>
                  <a:bevel/>
                </a:ln>
                <a:effectLst/>
              </a:rPr>
              <a:t>Between </a:t>
            </a:r>
            <a:br>
              <a:rPr lang="en-US" sz="3600" b="1" smtClean="0">
                <a:ln w="12700" cmpd="thickThin">
                  <a:solidFill>
                    <a:schemeClr val="accent1">
                      <a:lumMod val="20000"/>
                      <a:lumOff val="80000"/>
                    </a:schemeClr>
                  </a:solidFill>
                  <a:bevel/>
                </a:ln>
                <a:effectLst/>
              </a:rPr>
            </a:br>
            <a:r>
              <a:rPr lang="en-US" sz="3600" b="1" smtClean="0">
                <a:ln w="12700" cmpd="thickThin">
                  <a:solidFill>
                    <a:schemeClr val="accent1">
                      <a:lumMod val="20000"/>
                      <a:lumOff val="80000"/>
                    </a:schemeClr>
                  </a:solidFill>
                  <a:bevel/>
                </a:ln>
                <a:effectLst/>
              </a:rPr>
              <a:t>Online </a:t>
            </a:r>
            <a:r>
              <a:rPr lang="en-US" sz="3600" b="1" dirty="0" smtClean="0">
                <a:ln w="12700" cmpd="thickThin">
                  <a:solidFill>
                    <a:schemeClr val="accent1">
                      <a:lumMod val="20000"/>
                      <a:lumOff val="80000"/>
                    </a:schemeClr>
                  </a:solidFill>
                  <a:bevel/>
                </a:ln>
                <a:effectLst/>
              </a:rPr>
              <a:t>Charter High Schools and Traditional High Schools</a:t>
            </a:r>
            <a:br>
              <a:rPr lang="en-US" sz="3600" b="1" dirty="0" smtClean="0">
                <a:ln w="12700" cmpd="thickThin">
                  <a:solidFill>
                    <a:schemeClr val="accent1">
                      <a:lumMod val="20000"/>
                      <a:lumOff val="80000"/>
                    </a:schemeClr>
                  </a:solidFill>
                  <a:bevel/>
                </a:ln>
                <a:effectLst/>
              </a:rPr>
            </a:br>
            <a:r>
              <a:rPr lang="en-US" sz="3600" b="1" smtClean="0">
                <a:ln w="12700" cmpd="thickThin">
                  <a:solidFill>
                    <a:schemeClr val="accent1">
                      <a:lumMod val="20000"/>
                      <a:lumOff val="80000"/>
                    </a:schemeClr>
                  </a:solidFill>
                  <a:bevel/>
                </a:ln>
                <a:effectLst/>
              </a:rPr>
              <a:t>in California</a:t>
            </a:r>
            <a:endParaRPr lang="en-US" sz="3600" b="1" dirty="0" smtClean="0">
              <a:ln w="12700" cmpd="thickThin">
                <a:solidFill>
                  <a:schemeClr val="accent1">
                    <a:lumMod val="20000"/>
                    <a:lumOff val="80000"/>
                  </a:schemeClr>
                </a:solidFill>
                <a:bevel/>
              </a:ln>
              <a:effectLst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697413"/>
            <a:ext cx="6342063" cy="1017587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baseline="-2000" dirty="0" smtClean="0">
                <a:solidFill>
                  <a:srgbClr val="FFFF99"/>
                </a:solidFill>
                <a:effectLst/>
              </a:rPr>
              <a:t>Rob Darrow, </a:t>
            </a:r>
            <a:r>
              <a:rPr lang="en-US" sz="3600" b="1" baseline="-2000" dirty="0" err="1" smtClean="0">
                <a:solidFill>
                  <a:srgbClr val="FFFF99"/>
                </a:solidFill>
                <a:effectLst/>
              </a:rPr>
              <a:t>Ed.D</a:t>
            </a:r>
            <a:r>
              <a:rPr lang="en-US" sz="3600" b="1" baseline="-2000" dirty="0" smtClean="0">
                <a:solidFill>
                  <a:srgbClr val="FFFF99"/>
                </a:solidFill>
                <a:effectLst/>
              </a:rPr>
              <a:t>.</a:t>
            </a:r>
          </a:p>
          <a:p>
            <a:pPr eaLnBrk="1" hangingPunct="1">
              <a:defRPr/>
            </a:pPr>
            <a:r>
              <a:rPr lang="en-US" sz="3600" b="1" baseline="-2000" dirty="0" smtClean="0">
                <a:solidFill>
                  <a:srgbClr val="FFFF99"/>
                </a:solidFill>
                <a:effectLst/>
              </a:rPr>
              <a:t>Virtual School Symposium, Nov. 2010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092200" y="1066800"/>
            <a:ext cx="7137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dirty="0" smtClean="0">
                <a:solidFill>
                  <a:srgbClr val="FFFF99"/>
                </a:solidFill>
                <a:latin typeface="Arial" charset="0"/>
                <a:cs typeface="Arial" charset="0"/>
              </a:rPr>
              <a:t>Dissertation Topic </a:t>
            </a:r>
            <a:br>
              <a:rPr lang="en-US" sz="2800" b="1" dirty="0" smtClean="0">
                <a:solidFill>
                  <a:srgbClr val="FFFF99"/>
                </a:solidFill>
                <a:latin typeface="Arial" charset="0"/>
                <a:cs typeface="Arial" charset="0"/>
              </a:rPr>
            </a:br>
            <a:r>
              <a:rPr lang="en-US" sz="2800" b="1" dirty="0" smtClean="0">
                <a:solidFill>
                  <a:srgbClr val="FFFF99"/>
                </a:solidFill>
                <a:latin typeface="Arial" charset="0"/>
                <a:cs typeface="Arial" charset="0"/>
              </a:rPr>
              <a:t>(California State University, Fresno)</a:t>
            </a:r>
            <a:endParaRPr lang="en-US" sz="2800" b="1" dirty="0">
              <a:solidFill>
                <a:srgbClr val="FFFF99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5867400"/>
            <a:ext cx="480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Rob’s Wiki:  </a:t>
            </a:r>
            <a:r>
              <a:rPr lang="en-US" dirty="0" smtClean="0">
                <a:hlinkClick r:id="rId3"/>
              </a:rPr>
              <a:t>http://robdarrow.wikispaces.com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/>
              <a:t>Online Course Definitions</a:t>
            </a:r>
            <a:br>
              <a:rPr lang="en-US" sz="2800" dirty="0" smtClean="0"/>
            </a:br>
            <a:r>
              <a:rPr lang="en-US" sz="2800" dirty="0" smtClean="0"/>
              <a:t>Allen &amp; Seaman, 2007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845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ame 4"/>
          <p:cNvSpPr/>
          <p:nvPr/>
        </p:nvSpPr>
        <p:spPr bwMode="auto">
          <a:xfrm>
            <a:off x="381000" y="5334000"/>
            <a:ext cx="8534400" cy="1066800"/>
          </a:xfrm>
          <a:prstGeom prst="fram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 pitchFamily="34" charset="0"/>
              </a:rPr>
              <a:t>How are students who are at-risk / </a:t>
            </a:r>
            <a:br>
              <a:rPr lang="en-US" sz="2800" dirty="0" smtClean="0">
                <a:latin typeface="Arial" pitchFamily="34" charset="0"/>
              </a:rPr>
            </a:br>
            <a:r>
              <a:rPr lang="en-US" sz="2800" dirty="0" smtClean="0">
                <a:latin typeface="Arial" pitchFamily="34" charset="0"/>
              </a:rPr>
              <a:t>dropouts counted?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One student counts as a </a:t>
            </a:r>
            <a:r>
              <a:rPr lang="en-US" u="sng" dirty="0" smtClean="0">
                <a:latin typeface="Arial" pitchFamily="34" charset="0"/>
              </a:rPr>
              <a:t>dropout</a:t>
            </a:r>
            <a:r>
              <a:rPr lang="en-US" dirty="0" smtClean="0">
                <a:latin typeface="Arial" pitchFamily="34" charset="0"/>
              </a:rPr>
              <a:t> if either:</a:t>
            </a:r>
          </a:p>
          <a:p>
            <a:pPr>
              <a:buNone/>
            </a:pPr>
            <a:endParaRPr lang="en-US" sz="1400" dirty="0" smtClean="0">
              <a:latin typeface="Arial" pitchFamily="34" charset="0"/>
            </a:endParaRPr>
          </a:p>
          <a:p>
            <a:pPr lvl="1"/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A. </a:t>
            </a:r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Leaves a school and does NOT register at another school</a:t>
            </a:r>
          </a:p>
          <a:p>
            <a:pPr lvl="1">
              <a:buFont typeface="Helvetica"/>
              <a:buNone/>
            </a:pPr>
            <a:r>
              <a:rPr lang="en-US" b="1" dirty="0" smtClean="0">
                <a:latin typeface="Arial" pitchFamily="34" charset="0"/>
              </a:rPr>
              <a:t>        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</a:rPr>
              <a:t> </a:t>
            </a:r>
            <a:r>
              <a:rPr lang="en-US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</a:rPr>
              <a:t>OR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B. </a:t>
            </a:r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Leaves a school and does NOT have a high school diploma</a:t>
            </a:r>
          </a:p>
          <a:p>
            <a:pPr lvl="1">
              <a:buNone/>
            </a:pPr>
            <a:endParaRPr lang="en-US" sz="1400" b="1" dirty="0" smtClean="0">
              <a:solidFill>
                <a:srgbClr val="FFFF99"/>
              </a:solidFill>
              <a:latin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</a:rPr>
              <a:t>Standards set by US Department of Education (reported by states)</a:t>
            </a:r>
          </a:p>
          <a:p>
            <a:pPr lvl="1"/>
            <a:r>
              <a:rPr lang="en-US" sz="2400" dirty="0" smtClean="0">
                <a:latin typeface="Arial" pitchFamily="34" charset="0"/>
              </a:rPr>
              <a:t>Counted in Grades 7-12 in California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r>
              <a:rPr lang="en-US" sz="2800" dirty="0" smtClean="0">
                <a:latin typeface="Arial" pitchFamily="34" charset="0"/>
              </a:rPr>
              <a:t>How are online school students counted?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09600" y="914400"/>
            <a:ext cx="8001000" cy="5181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Part-time Online Students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</a:rPr>
              <a:t>Take one or two online courses in addition to attending traditional school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</a:rPr>
              <a:t>One student in one course per semester counts </a:t>
            </a: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</a:rPr>
              <a:t>one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tabLst/>
              <a:defRPr/>
            </a:pPr>
            <a:r>
              <a:rPr lang="en-US" sz="2800" kern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Not </a:t>
            </a:r>
            <a:r>
              <a:rPr lang="en-US" sz="2800" u="sng" kern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officially counted </a:t>
            </a:r>
            <a:r>
              <a:rPr lang="en-US" sz="2800" kern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(researcher surveys)</a:t>
            </a:r>
            <a:endParaRPr kumimoji="0" lang="en-US" sz="2800" i="0" strike="noStrike" kern="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+mn-cs"/>
              </a:rPr>
              <a:t>Full Time Online Students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tabLst/>
              <a:defRPr/>
            </a:pPr>
            <a:r>
              <a:rPr lang="en-US" sz="2800" kern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</a:rPr>
              <a:t>ne student attending the school counts </a:t>
            </a: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</a:rPr>
              <a:t>one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tabLst/>
              <a:defRPr/>
            </a:pPr>
            <a:r>
              <a:rPr lang="en-US" sz="2800" b="1" u="sng" kern="0" noProof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Officially counted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58175" cy="1600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Research and Dropouts</a:t>
            </a:r>
          </a:p>
        </p:txBody>
      </p:sp>
      <p:sp>
        <p:nvSpPr>
          <p:cNvPr id="27651" name="Rectangle 4"/>
          <p:cNvSpPr>
            <a:spLocks noGrp="1" noChangeArrowheads="1"/>
          </p:cNvSpPr>
          <p:nvPr>
            <p:ph idx="1"/>
          </p:nvPr>
        </p:nvSpPr>
        <p:spPr>
          <a:xfrm>
            <a:off x="500063" y="2208212"/>
            <a:ext cx="8237537" cy="335438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buNone/>
            </a:pPr>
            <a:r>
              <a:rPr lang="en-US" sz="4000" b="1" dirty="0" smtClean="0">
                <a:solidFill>
                  <a:srgbClr val="FFFF99"/>
                </a:solidFill>
                <a:latin typeface="Arial" pitchFamily="34" charset="0"/>
              </a:rPr>
              <a:t>“</a:t>
            </a:r>
            <a:r>
              <a:rPr lang="en-US" sz="4000" b="1" i="1" dirty="0" smtClean="0">
                <a:solidFill>
                  <a:srgbClr val="FFFF99"/>
                </a:solidFill>
                <a:latin typeface="Arial" pitchFamily="34" charset="0"/>
              </a:rPr>
              <a:t>Lack of school success is probably the greatest single cause which impels pupils to drop out of school</a:t>
            </a:r>
            <a:r>
              <a:rPr lang="en-US" sz="4000" b="1" dirty="0" smtClean="0">
                <a:solidFill>
                  <a:srgbClr val="FFFF99"/>
                </a:solidFill>
                <a:latin typeface="Arial" pitchFamily="34" charset="0"/>
              </a:rPr>
              <a:t>.”</a:t>
            </a:r>
            <a:r>
              <a:rPr lang="en-US" dirty="0" smtClean="0">
                <a:latin typeface="Arial" pitchFamily="34" charset="0"/>
              </a:rPr>
              <a:t> </a:t>
            </a:r>
          </a:p>
          <a:p>
            <a:pPr lvl="1"/>
            <a:r>
              <a:rPr lang="en-US" i="1" dirty="0" smtClean="0">
                <a:latin typeface="Arial" pitchFamily="34" charset="0"/>
              </a:rPr>
              <a:t>Ayres (1909). Laggards in our schools.</a:t>
            </a:r>
          </a:p>
          <a:p>
            <a:pPr algn="ctr">
              <a:lnSpc>
                <a:spcPct val="90000"/>
              </a:lnSpc>
              <a:buNone/>
            </a:pPr>
            <a:endParaRPr lang="en-US" sz="4000" b="1" dirty="0" smtClean="0">
              <a:solidFill>
                <a:srgbClr val="FFFF99"/>
              </a:solidFill>
              <a:latin typeface="Arial" pitchFamily="34" charset="0"/>
            </a:endParaRPr>
          </a:p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152400"/>
            <a:ext cx="6248400" cy="1139825"/>
          </a:xfrm>
        </p:spPr>
        <p:txBody>
          <a:bodyPr/>
          <a:lstStyle/>
          <a:p>
            <a:r>
              <a:rPr lang="en-US" sz="3600" dirty="0" smtClean="0"/>
              <a:t>High school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g</a:t>
            </a:r>
            <a:r>
              <a:rPr lang="en-US" sz="3600" dirty="0" smtClean="0">
                <a:latin typeface="Arial" pitchFamily="34" charset="0"/>
              </a:rPr>
              <a:t>raduation </a:t>
            </a:r>
            <a:r>
              <a:rPr lang="en-US" sz="3600" dirty="0" smtClean="0"/>
              <a:t>r</a:t>
            </a:r>
            <a:r>
              <a:rPr lang="en-US" sz="3600" dirty="0" smtClean="0">
                <a:latin typeface="Arial" pitchFamily="34" charset="0"/>
              </a:rPr>
              <a:t>ates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276601"/>
            <a:ext cx="7851776" cy="2666999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800" b="1" dirty="0" smtClean="0">
                <a:solidFill>
                  <a:srgbClr val="FFFF99"/>
                </a:solidFill>
                <a:latin typeface="Arial" pitchFamily="34" charset="0"/>
              </a:rPr>
              <a:t> Graduation </a:t>
            </a:r>
            <a:r>
              <a:rPr lang="en-US" sz="4800" b="1" dirty="0" smtClean="0">
                <a:solidFill>
                  <a:srgbClr val="FFFF99"/>
                </a:solidFill>
                <a:latin typeface="Arial" pitchFamily="34" charset="0"/>
              </a:rPr>
              <a:t>rates have </a:t>
            </a:r>
            <a:r>
              <a:rPr lang="en-US" sz="4800" b="1" i="1" u="sng" dirty="0" smtClean="0">
                <a:solidFill>
                  <a:srgbClr val="FFFF99"/>
                </a:solidFill>
                <a:latin typeface="Arial" pitchFamily="34" charset="0"/>
              </a:rPr>
              <a:t>stayed the same</a:t>
            </a:r>
            <a:r>
              <a:rPr lang="en-US" sz="4800" b="1" dirty="0" smtClean="0">
                <a:solidFill>
                  <a:srgbClr val="FFFF99"/>
                </a:solidFill>
                <a:latin typeface="Arial" pitchFamily="34" charset="0"/>
              </a:rPr>
              <a:t>…75% for the past 40 years</a:t>
            </a:r>
          </a:p>
          <a:p>
            <a:pPr lvl="1">
              <a:lnSpc>
                <a:spcPct val="90000"/>
              </a:lnSpc>
            </a:pPr>
            <a:r>
              <a:rPr lang="en-US" sz="1800" dirty="0" err="1" smtClean="0">
                <a:latin typeface="Arial" pitchFamily="34" charset="0"/>
              </a:rPr>
              <a:t>Wehlage</a:t>
            </a:r>
            <a:r>
              <a:rPr lang="en-US" sz="1800" dirty="0" smtClean="0">
                <a:latin typeface="Arial" pitchFamily="34" charset="0"/>
              </a:rPr>
              <a:t> et al. (1989) </a:t>
            </a:r>
          </a:p>
          <a:p>
            <a:pPr lvl="1">
              <a:lnSpc>
                <a:spcPct val="90000"/>
              </a:lnSpc>
              <a:buNone/>
            </a:pPr>
            <a:endParaRPr lang="en-US" sz="1200" dirty="0" smtClean="0"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000" r="12000"/>
          <a:stretch>
            <a:fillRect/>
          </a:stretch>
        </p:blipFill>
        <p:spPr bwMode="auto">
          <a:xfrm>
            <a:off x="304800" y="304800"/>
            <a:ext cx="20574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FF99"/>
                </a:solidFill>
                <a:latin typeface="Arial" pitchFamily="34" charset="0"/>
              </a:rPr>
              <a:t>Comparison Study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8001000" cy="41148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Online charter high school students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14 existed in California – 2006-2009</a:t>
            </a:r>
          </a:p>
          <a:p>
            <a:r>
              <a:rPr lang="en-US" dirty="0" smtClean="0">
                <a:latin typeface="Arial" pitchFamily="34" charset="0"/>
              </a:rPr>
              <a:t>Traditional high school students</a:t>
            </a:r>
          </a:p>
          <a:p>
            <a:r>
              <a:rPr lang="en-US" dirty="0" smtClean="0">
                <a:latin typeface="Arial" pitchFamily="34" charset="0"/>
              </a:rPr>
              <a:t>Comparisons in: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Growth Rates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Achievement Rates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Dropout Rates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8000"/>
            <a:ext cx="8266113" cy="3048000"/>
          </a:xfrm>
        </p:spPr>
        <p:txBody>
          <a:bodyPr/>
          <a:lstStyle/>
          <a:p>
            <a:r>
              <a:rPr lang="en-US" sz="4000" dirty="0" smtClean="0">
                <a:latin typeface="Arial" pitchFamily="34" charset="0"/>
              </a:rPr>
              <a:t>Results: </a:t>
            </a:r>
            <a:r>
              <a:rPr lang="en-US" sz="4000" dirty="0" smtClean="0">
                <a:solidFill>
                  <a:srgbClr val="AF2626"/>
                </a:solidFill>
                <a:latin typeface="Arial" pitchFamily="34" charset="0"/>
              </a:rPr>
              <a:t/>
            </a:r>
            <a:br>
              <a:rPr lang="en-US" sz="4000" dirty="0" smtClean="0">
                <a:solidFill>
                  <a:srgbClr val="AF2626"/>
                </a:solidFill>
                <a:latin typeface="Arial" pitchFamily="34" charset="0"/>
              </a:rPr>
            </a:br>
            <a:r>
              <a:rPr lang="en-US" sz="4000" dirty="0" smtClean="0">
                <a:solidFill>
                  <a:srgbClr val="FFFF99"/>
                </a:solidFill>
                <a:latin typeface="Arial" pitchFamily="34" charset="0"/>
              </a:rPr>
              <a:t>California Standards Test / English-Language Arts </a:t>
            </a:r>
            <a:br>
              <a:rPr lang="en-US" sz="4000" dirty="0" smtClean="0">
                <a:solidFill>
                  <a:srgbClr val="FFFF99"/>
                </a:solidFill>
                <a:latin typeface="Arial" pitchFamily="34" charset="0"/>
              </a:rPr>
            </a:br>
            <a:r>
              <a:rPr lang="en-US" sz="4000" dirty="0" smtClean="0">
                <a:solidFill>
                  <a:srgbClr val="FFFF99"/>
                </a:solidFill>
                <a:latin typeface="Arial" pitchFamily="34" charset="0"/>
              </a:rPr>
              <a:t>(CST ELA)</a:t>
            </a:r>
            <a:br>
              <a:rPr lang="en-US" sz="4000" dirty="0" smtClean="0">
                <a:solidFill>
                  <a:srgbClr val="FFFF99"/>
                </a:solidFill>
                <a:latin typeface="Arial" pitchFamily="34" charset="0"/>
              </a:rPr>
            </a:br>
            <a:r>
              <a:rPr lang="en-US" sz="4000" dirty="0" smtClean="0">
                <a:solidFill>
                  <a:srgbClr val="FFFF99"/>
                </a:solidFill>
                <a:latin typeface="Arial" pitchFamily="34" charset="0"/>
              </a:rPr>
              <a:t>2007-08 and 2008-09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3886200"/>
            <a:ext cx="7699828" cy="1886859"/>
          </a:xfrm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Arial" pitchFamily="34" charset="0"/>
              </a:rPr>
              <a:t>Taken yearly in grades 9, 10 and 11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rial" pitchFamily="34" charset="0"/>
              </a:rPr>
              <a:t>Selected Online Charter Schools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rial" pitchFamily="34" charset="0"/>
              </a:rPr>
              <a:t>Selected Traditional Schools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246187"/>
          </a:xfrm>
        </p:spPr>
        <p:txBody>
          <a:bodyPr/>
          <a:lstStyle/>
          <a:p>
            <a:r>
              <a:rPr lang="en-US" sz="2800" dirty="0" smtClean="0">
                <a:solidFill>
                  <a:srgbClr val="FFFF99"/>
                </a:solidFill>
              </a:rPr>
              <a:t>Year: </a:t>
            </a:r>
            <a:r>
              <a:rPr lang="en-US" sz="2800" u="sng" dirty="0" smtClean="0">
                <a:solidFill>
                  <a:srgbClr val="FFFF99"/>
                </a:solidFill>
              </a:rPr>
              <a:t>2007-2008</a:t>
            </a:r>
            <a:r>
              <a:rPr lang="en-US" sz="2800" dirty="0" smtClean="0">
                <a:solidFill>
                  <a:srgbClr val="FFFF99"/>
                </a:solidFill>
              </a:rPr>
              <a:t> </a:t>
            </a:r>
            <a:br>
              <a:rPr lang="en-US" sz="2800" dirty="0" smtClean="0">
                <a:solidFill>
                  <a:srgbClr val="FFFF99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CST ELA Comparisons</a:t>
            </a:r>
            <a:br>
              <a:rPr lang="en-US" sz="2800" dirty="0" smtClean="0">
                <a:solidFill>
                  <a:schemeClr val="tx1"/>
                </a:solidFill>
                <a:latin typeface="+mn-lt"/>
              </a:rPr>
            </a:b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Percent Proficient and Above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28800" y="5943600"/>
            <a:ext cx="5014709" cy="369332"/>
            <a:chOff x="1828800" y="5943600"/>
            <a:chExt cx="5014709" cy="369332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5943600"/>
              <a:ext cx="501470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Online Charters         Traditional Schools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041556" y="5987143"/>
              <a:ext cx="269491" cy="27577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254217" y="6016171"/>
              <a:ext cx="241123" cy="24674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9" name="Chart 8"/>
          <p:cNvGraphicFramePr/>
          <p:nvPr/>
        </p:nvGraphicFramePr>
        <p:xfrm>
          <a:off x="693511" y="1636484"/>
          <a:ext cx="7594146" cy="4169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/>
        </p:nvGraphicFramePr>
        <p:xfrm>
          <a:off x="631371" y="1665513"/>
          <a:ext cx="7946572" cy="4096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1828800" y="5943600"/>
            <a:ext cx="5014709" cy="369332"/>
            <a:chOff x="1828800" y="5943600"/>
            <a:chExt cx="5014709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1828800" y="5943600"/>
              <a:ext cx="501470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Online Charters         Traditional Schools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41556" y="5987143"/>
              <a:ext cx="269491" cy="27577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254217" y="6016171"/>
              <a:ext cx="241123" cy="24674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/>
          <a:lstStyle/>
          <a:p>
            <a:r>
              <a:rPr lang="en-US" sz="2800" dirty="0" smtClean="0">
                <a:solidFill>
                  <a:srgbClr val="FFFF99"/>
                </a:solidFill>
              </a:rPr>
              <a:t>Year: </a:t>
            </a:r>
            <a:r>
              <a:rPr lang="en-US" sz="2800" u="sng" dirty="0" smtClean="0">
                <a:solidFill>
                  <a:srgbClr val="FFFF99"/>
                </a:solidFill>
              </a:rPr>
              <a:t>2008-2009</a:t>
            </a:r>
            <a:r>
              <a:rPr lang="en-US" sz="2800" dirty="0" smtClean="0">
                <a:solidFill>
                  <a:srgbClr val="FFFF99"/>
                </a:solidFill>
              </a:rPr>
              <a:t/>
            </a:r>
            <a:br>
              <a:rPr lang="en-US" sz="2800" dirty="0" smtClean="0">
                <a:solidFill>
                  <a:srgbClr val="FFFF99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CST ELA Comparisons</a:t>
            </a:r>
            <a:br>
              <a:rPr lang="en-US" sz="2800" dirty="0" smtClean="0">
                <a:solidFill>
                  <a:schemeClr val="tx1"/>
                </a:solidFill>
                <a:latin typeface="+mn-lt"/>
              </a:rPr>
            </a:b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Percent Proficient and Above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8000"/>
            <a:ext cx="8266113" cy="1872343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Results: </a:t>
            </a:r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Dropout Rates</a:t>
            </a:r>
            <a:br>
              <a:rPr lang="en-US" dirty="0" smtClean="0">
                <a:solidFill>
                  <a:srgbClr val="FFFF99"/>
                </a:solidFill>
                <a:latin typeface="Arial" pitchFamily="34" charset="0"/>
              </a:rPr>
            </a:br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2006-07 and 2007-08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971800"/>
            <a:ext cx="7699828" cy="1556651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Arial" pitchFamily="34" charset="0"/>
              </a:rPr>
              <a:t>Reported yearly in grades 9, 10, 11 and 12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itchFamily="34" charset="0"/>
              </a:rPr>
              <a:t>Selected Online Charter Schools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itchFamily="34" charset="0"/>
              </a:rPr>
              <a:t>Selected Traditional Schools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5575"/>
            <a:ext cx="8229600" cy="1139825"/>
          </a:xfrm>
        </p:spPr>
        <p:txBody>
          <a:bodyPr/>
          <a:lstStyle/>
          <a:p>
            <a:r>
              <a:rPr lang="en-US" sz="4000" dirty="0" smtClean="0">
                <a:latin typeface="Arial" pitchFamily="34" charset="0"/>
              </a:rPr>
              <a:t>Background – National Trends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381000" y="4495800"/>
            <a:ext cx="4310063" cy="1382713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** Online </a:t>
            </a: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Schools ** </a:t>
            </a:r>
            <a:r>
              <a:rPr lang="en-US" sz="2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Enrollment </a:t>
            </a:r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increases </a:t>
            </a:r>
            <a:r>
              <a:rPr lang="en-US" sz="2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10% - 30</a:t>
            </a:r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% per year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294" name="Text Box 5"/>
          <p:cNvSpPr txBox="1">
            <a:spLocks noChangeArrowheads="1"/>
          </p:cNvSpPr>
          <p:nvPr/>
        </p:nvSpPr>
        <p:spPr bwMode="auto">
          <a:xfrm>
            <a:off x="381000" y="2667000"/>
            <a:ext cx="4281487" cy="138271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** Charter </a:t>
            </a: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Schools ** </a:t>
            </a:r>
            <a:r>
              <a:rPr lang="en-US" sz="2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Enrollment </a:t>
            </a:r>
            <a:r>
              <a:rPr lang="en-US" sz="28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increases 11% - 20% per year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>
          <a:xfrm>
            <a:off x="328613" y="1354138"/>
            <a:ext cx="8434387" cy="1084262"/>
          </a:xfrm>
          <a:solidFill>
            <a:schemeClr val="bg1"/>
          </a:solidFill>
          <a:ln>
            <a:solidFill>
              <a:schemeClr val="accent2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Two educational trends </a:t>
            </a:r>
            <a:r>
              <a:rPr lang="en-US" b="1" i="1" dirty="0" smtClean="0">
                <a:solidFill>
                  <a:srgbClr val="FFFF99"/>
                </a:solidFill>
                <a:latin typeface="Arial" pitchFamily="34" charset="0"/>
              </a:rPr>
              <a:t>challenging</a:t>
            </a:r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  traditional education</a:t>
            </a:r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: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266" r="15466"/>
          <a:stretch>
            <a:fillRect/>
          </a:stretch>
        </p:blipFill>
        <p:spPr bwMode="auto">
          <a:xfrm>
            <a:off x="5181600" y="2667000"/>
            <a:ext cx="3546618" cy="3733800"/>
          </a:xfrm>
          <a:prstGeom prst="rect">
            <a:avLst/>
          </a:prstGeom>
          <a:noFill/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1000" y="60198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/>
              <a:t>Allen and </a:t>
            </a:r>
            <a:r>
              <a:rPr lang="en-US" sz="1200" dirty="0" err="1" smtClean="0"/>
              <a:t>Consoletti</a:t>
            </a:r>
            <a:r>
              <a:rPr lang="en-US" sz="1200" dirty="0" smtClean="0"/>
              <a:t>, 2010. Washington, D.C.: Center for Education Reform.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Allen &amp; Seaman, 2010. </a:t>
            </a:r>
            <a:endParaRPr lang="en-US" sz="1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838200"/>
          </a:xfrm>
        </p:spPr>
        <p:txBody>
          <a:bodyPr/>
          <a:lstStyle/>
          <a:p>
            <a:r>
              <a:rPr lang="en-US" sz="2800" dirty="0" smtClean="0">
                <a:solidFill>
                  <a:srgbClr val="FFFF99"/>
                </a:solidFill>
              </a:rPr>
              <a:t>Year: </a:t>
            </a:r>
            <a:r>
              <a:rPr lang="en-US" sz="2800" u="sng" dirty="0" smtClean="0">
                <a:solidFill>
                  <a:srgbClr val="FFFF99"/>
                </a:solidFill>
                <a:latin typeface="+mn-lt"/>
              </a:rPr>
              <a:t>2006-2007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</a:t>
            </a:r>
            <a:br>
              <a:rPr lang="en-US" sz="2800" dirty="0" smtClean="0">
                <a:solidFill>
                  <a:schemeClr val="tx1"/>
                </a:solidFill>
                <a:latin typeface="+mn-lt"/>
              </a:rPr>
            </a:b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Dropout Percentages by Grade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2109" y="5660562"/>
            <a:ext cx="699588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 2006-07 Online Charter School Enrollment in </a:t>
            </a:r>
            <a:br>
              <a:rPr lang="en-US" dirty="0" smtClean="0"/>
            </a:br>
            <a:r>
              <a:rPr lang="en-US" dirty="0" smtClean="0"/>
              <a:t>          Grades 11 and 12 was </a:t>
            </a:r>
            <a:r>
              <a:rPr lang="en-US" b="1" u="sng" dirty="0" smtClean="0"/>
              <a:t>less than 100 students per grade</a:t>
            </a:r>
            <a:endParaRPr lang="en-US" b="1" u="sng" dirty="0"/>
          </a:p>
        </p:txBody>
      </p:sp>
      <p:graphicFrame>
        <p:nvGraphicFramePr>
          <p:cNvPr id="18" name="Chart 17"/>
          <p:cNvGraphicFramePr/>
          <p:nvPr/>
        </p:nvGraphicFramePr>
        <p:xfrm>
          <a:off x="1168400" y="1364343"/>
          <a:ext cx="6785430" cy="352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919491" y="5105400"/>
            <a:ext cx="5014709" cy="369332"/>
            <a:chOff x="1828800" y="5943600"/>
            <a:chExt cx="5014709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1828800" y="5943600"/>
              <a:ext cx="501470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Online Charters         Traditional Schools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41556" y="5987143"/>
              <a:ext cx="269491" cy="27577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254217" y="6016171"/>
              <a:ext cx="241123" cy="24674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910769"/>
          </a:xfrm>
        </p:spPr>
        <p:txBody>
          <a:bodyPr/>
          <a:lstStyle/>
          <a:p>
            <a:r>
              <a:rPr lang="en-US" sz="2800" dirty="0" smtClean="0">
                <a:solidFill>
                  <a:srgbClr val="FFFF99"/>
                </a:solidFill>
                <a:latin typeface="+mn-lt"/>
              </a:rPr>
              <a:t>Year: </a:t>
            </a:r>
            <a:r>
              <a:rPr lang="en-US" sz="2800" u="sng" dirty="0" smtClean="0">
                <a:solidFill>
                  <a:srgbClr val="FFFF99"/>
                </a:solidFill>
                <a:latin typeface="+mn-lt"/>
              </a:rPr>
              <a:t>2007-2008</a:t>
            </a:r>
            <a:r>
              <a:rPr lang="en-US" sz="2800" dirty="0" smtClean="0">
                <a:solidFill>
                  <a:srgbClr val="FFFF99"/>
                </a:solidFill>
                <a:latin typeface="+mn-lt"/>
              </a:rPr>
              <a:t> </a:t>
            </a:r>
            <a:br>
              <a:rPr lang="en-US" sz="2800" dirty="0" smtClean="0">
                <a:solidFill>
                  <a:srgbClr val="FFFF99"/>
                </a:solidFill>
                <a:latin typeface="+mn-lt"/>
              </a:rPr>
            </a:b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Dropout Percentages by Grade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805542" y="1534885"/>
          <a:ext cx="7235371" cy="3995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828800" y="5879068"/>
            <a:ext cx="5014709" cy="369332"/>
            <a:chOff x="1828800" y="5943600"/>
            <a:chExt cx="5014709" cy="369332"/>
          </a:xfrm>
        </p:grpSpPr>
        <p:sp>
          <p:nvSpPr>
            <p:cNvPr id="9" name="TextBox 8"/>
            <p:cNvSpPr txBox="1"/>
            <p:nvPr/>
          </p:nvSpPr>
          <p:spPr>
            <a:xfrm>
              <a:off x="1828800" y="5943600"/>
              <a:ext cx="501470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Online Charters         Traditional Schools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41556" y="5987143"/>
              <a:ext cx="269491" cy="27577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254217" y="6016171"/>
              <a:ext cx="241123" cy="24674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Statistics: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In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California…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962400"/>
          </a:xfr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pPr lvl="0"/>
            <a:r>
              <a:rPr lang="en-US" dirty="0" smtClean="0"/>
              <a:t>Enrollment in </a:t>
            </a:r>
            <a:r>
              <a:rPr lang="en-US" u="sng" dirty="0" smtClean="0"/>
              <a:t>online charter schools </a:t>
            </a:r>
            <a:r>
              <a:rPr lang="en-US" dirty="0" smtClean="0"/>
              <a:t>has increased each year for the past three years: </a:t>
            </a:r>
            <a:r>
              <a:rPr lang="en-US" b="1" u="sng" dirty="0" smtClean="0">
                <a:solidFill>
                  <a:srgbClr val="FFFF99"/>
                </a:solidFill>
              </a:rPr>
              <a:t>80%</a:t>
            </a:r>
            <a:r>
              <a:rPr lang="en-US" b="1" dirty="0" smtClean="0">
                <a:solidFill>
                  <a:srgbClr val="FFFF99"/>
                </a:solidFill>
              </a:rPr>
              <a:t> </a:t>
            </a:r>
            <a:r>
              <a:rPr lang="en-US" dirty="0" smtClean="0">
                <a:solidFill>
                  <a:srgbClr val="FFFF99"/>
                </a:solidFill>
              </a:rPr>
              <a:t>from 2006-07 to 2008-09</a:t>
            </a:r>
            <a:endParaRPr lang="en-US" dirty="0" smtClean="0"/>
          </a:p>
          <a:p>
            <a:pPr lvl="0"/>
            <a:r>
              <a:rPr lang="en-US" dirty="0" smtClean="0"/>
              <a:t>Percent of students in charter high schools: </a:t>
            </a:r>
            <a:r>
              <a:rPr lang="en-US" b="1" dirty="0" smtClean="0">
                <a:solidFill>
                  <a:srgbClr val="FFFF99"/>
                </a:solidFill>
              </a:rPr>
              <a:t>6% of total 9-12 enrollment</a:t>
            </a:r>
          </a:p>
          <a:p>
            <a:pPr lvl="0"/>
            <a:r>
              <a:rPr lang="en-US" dirty="0" smtClean="0"/>
              <a:t>Percent of students in online charter high schools: </a:t>
            </a:r>
            <a:r>
              <a:rPr lang="en-US" b="1" dirty="0" smtClean="0">
                <a:solidFill>
                  <a:srgbClr val="FFFF99"/>
                </a:solidFill>
              </a:rPr>
              <a:t>.16% of total 9-12 enrollment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r>
              <a:rPr lang="en-US" sz="3200" dirty="0" smtClean="0">
                <a:latin typeface="+mn-lt"/>
              </a:rPr>
              <a:t>Results: </a:t>
            </a:r>
            <a:r>
              <a:rPr lang="en-US" sz="3200" dirty="0" smtClean="0">
                <a:solidFill>
                  <a:srgbClr val="FFFF99"/>
                </a:solidFill>
                <a:latin typeface="+mn-lt"/>
              </a:rPr>
              <a:t>Achievement and Dropouts</a:t>
            </a:r>
            <a:endParaRPr lang="en-US" sz="3200" dirty="0">
              <a:solidFill>
                <a:srgbClr val="FFFF99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256" y="1066800"/>
            <a:ext cx="8164286" cy="4918075"/>
          </a:xfr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pPr lvl="0"/>
            <a:r>
              <a:rPr lang="en-US" dirty="0" smtClean="0"/>
              <a:t>Student Achievement (CST ELA)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</a:rPr>
              <a:t>Somewhat greater in traditional high schools than in online charter schools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</a:rPr>
              <a:t>Percentage difference ranged </a:t>
            </a:r>
            <a:br>
              <a:rPr lang="en-US" dirty="0" smtClean="0">
                <a:solidFill>
                  <a:srgbClr val="FFFF99"/>
                </a:solidFill>
              </a:rPr>
            </a:br>
            <a:r>
              <a:rPr lang="en-US" b="1" dirty="0" smtClean="0">
                <a:solidFill>
                  <a:srgbClr val="FFFF99"/>
                </a:solidFill>
              </a:rPr>
              <a:t>from 8% to 11%</a:t>
            </a:r>
          </a:p>
          <a:p>
            <a:pPr lvl="0"/>
            <a:r>
              <a:rPr lang="en-US" dirty="0" smtClean="0"/>
              <a:t>Dropout Rates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</a:rPr>
              <a:t>Much greater in online charter schools than </a:t>
            </a:r>
            <a:br>
              <a:rPr lang="en-US" dirty="0" smtClean="0">
                <a:solidFill>
                  <a:srgbClr val="FFFF99"/>
                </a:solidFill>
              </a:rPr>
            </a:br>
            <a:r>
              <a:rPr lang="en-US" dirty="0" smtClean="0">
                <a:solidFill>
                  <a:srgbClr val="FFFF99"/>
                </a:solidFill>
              </a:rPr>
              <a:t>in traditional schools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</a:rPr>
              <a:t>Percentage difference ranged </a:t>
            </a:r>
            <a:br>
              <a:rPr lang="en-US" dirty="0" smtClean="0">
                <a:solidFill>
                  <a:srgbClr val="FFFF99"/>
                </a:solidFill>
              </a:rPr>
            </a:br>
            <a:r>
              <a:rPr lang="en-US" b="1" dirty="0" smtClean="0">
                <a:solidFill>
                  <a:srgbClr val="FFFF99"/>
                </a:solidFill>
              </a:rPr>
              <a:t>from 22% to 55%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Practitioners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4343399"/>
          </a:xfrm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u="sng" dirty="0" smtClean="0"/>
              <a:t>Full time </a:t>
            </a:r>
            <a:r>
              <a:rPr lang="en-US" dirty="0" smtClean="0"/>
              <a:t>online programs and charter schools attract more “at-risk” students because they have already left a traditional school</a:t>
            </a:r>
          </a:p>
          <a:p>
            <a:r>
              <a:rPr lang="en-US" dirty="0" smtClean="0">
                <a:solidFill>
                  <a:srgbClr val="FFFF99"/>
                </a:solidFill>
              </a:rPr>
              <a:t>How to engage “at-risk” students in online or charter schools is the same as traditional schools: need caring adults to build relationships with students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Final Reflection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Based on My Research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077200" cy="3581400"/>
          </a:xfr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sz="2800" dirty="0" smtClean="0"/>
              <a:t>Future students will attend schools that </a:t>
            </a:r>
            <a:r>
              <a:rPr lang="en-US" sz="2800" b="1" u="sng" dirty="0" smtClean="0"/>
              <a:t>do</a:t>
            </a:r>
            <a:r>
              <a:rPr lang="en-US" sz="2800" dirty="0" smtClean="0"/>
              <a:t> have online options</a:t>
            </a:r>
          </a:p>
          <a:p>
            <a:r>
              <a:rPr lang="en-US" sz="2800" dirty="0" smtClean="0">
                <a:solidFill>
                  <a:srgbClr val="FFFF99"/>
                </a:solidFill>
              </a:rPr>
              <a:t>Education at all levels (K-12, community college, university) should be designing and offering fully online courses </a:t>
            </a:r>
            <a:r>
              <a:rPr lang="en-US" sz="2800" b="1" u="sng" dirty="0" smtClean="0">
                <a:solidFill>
                  <a:srgbClr val="FFFF99"/>
                </a:solidFill>
              </a:rPr>
              <a:t>now</a:t>
            </a:r>
            <a:r>
              <a:rPr lang="en-US" sz="2800" dirty="0" smtClean="0">
                <a:solidFill>
                  <a:srgbClr val="FFFF99"/>
                </a:solidFill>
              </a:rPr>
              <a:t> </a:t>
            </a:r>
          </a:p>
          <a:p>
            <a:r>
              <a:rPr lang="en-US" sz="2800" dirty="0" smtClean="0"/>
              <a:t>Online learning </a:t>
            </a:r>
            <a:r>
              <a:rPr lang="en-US" sz="2800" b="1" u="sng" dirty="0" smtClean="0"/>
              <a:t>will grow</a:t>
            </a:r>
            <a:r>
              <a:rPr lang="en-US" sz="2800" b="1" dirty="0" smtClean="0"/>
              <a:t> </a:t>
            </a:r>
            <a:r>
              <a:rPr lang="en-US" sz="2800" dirty="0" smtClean="0"/>
              <a:t>with or without the involvement of traditional schools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1" y="762001"/>
            <a:ext cx="46482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effectLst/>
                <a:latin typeface="+mn-lt"/>
              </a:rPr>
              <a:t>Questions?</a:t>
            </a:r>
            <a:br>
              <a:rPr lang="en-US" sz="4800" dirty="0" smtClean="0">
                <a:effectLst/>
                <a:latin typeface="+mn-lt"/>
              </a:rPr>
            </a:br>
            <a:endParaRPr lang="en-US" sz="4800" dirty="0" smtClean="0">
              <a:solidFill>
                <a:srgbClr val="780009"/>
              </a:solidFill>
              <a:effectLst/>
              <a:latin typeface="+mn-lt"/>
            </a:endParaRPr>
          </a:p>
        </p:txBody>
      </p:sp>
      <p:pic>
        <p:nvPicPr>
          <p:cNvPr id="61443" name="Picture 3" descr="OS54015"/>
          <p:cNvPicPr>
            <a:picLocks noChangeAspect="1" noChangeArrowheads="1"/>
          </p:cNvPicPr>
          <p:nvPr/>
        </p:nvPicPr>
        <p:blipFill>
          <a:blip r:embed="rId3" cstate="print"/>
          <a:srcRect l="5661" t="792" r="8830" b="3391"/>
          <a:stretch>
            <a:fillRect/>
          </a:stretch>
        </p:blipFill>
        <p:spPr bwMode="auto">
          <a:xfrm>
            <a:off x="3810000" y="2566988"/>
            <a:ext cx="1233487" cy="276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2286000" y="1828800"/>
            <a:ext cx="480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Rob’s Wiki:  </a:t>
            </a:r>
            <a:r>
              <a:rPr lang="en-US" dirty="0" smtClean="0">
                <a:hlinkClick r:id="rId4"/>
              </a:rPr>
              <a:t>http://robdarrow.wikispaces.com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82225"/>
            <a:ext cx="81534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/>
              <a:t>Selected References</a:t>
            </a:r>
          </a:p>
          <a:p>
            <a:r>
              <a:rPr lang="en-US" sz="1200" b="1" u="sng" dirty="0" smtClean="0"/>
              <a:t>Charter School Statistics</a:t>
            </a:r>
          </a:p>
          <a:p>
            <a:r>
              <a:rPr lang="en-US" sz="1200" dirty="0" smtClean="0"/>
              <a:t>Allen, J., &amp; </a:t>
            </a:r>
            <a:r>
              <a:rPr lang="en-US" sz="1200" dirty="0" err="1" smtClean="0"/>
              <a:t>Consoletti</a:t>
            </a:r>
            <a:r>
              <a:rPr lang="en-US" sz="1200" dirty="0" smtClean="0"/>
              <a:t>, A. (2010). </a:t>
            </a:r>
            <a:r>
              <a:rPr lang="en-US" sz="1200" i="1" dirty="0" smtClean="0"/>
              <a:t>Annual survey of America's charter schools.</a:t>
            </a:r>
            <a:r>
              <a:rPr lang="en-US" sz="1200" dirty="0" smtClean="0"/>
              <a:t> Washington, D.C.: Center for Education Reform. Retrieved March 10, 2010, from </a:t>
            </a:r>
            <a:r>
              <a:rPr lang="en-US" sz="1200" dirty="0" smtClean="0">
                <a:hlinkClick r:id="rId2"/>
              </a:rPr>
              <a:t>http://www.edreform.com/Press_Box/Press_Releases/?Annual_Survey_of_Americas_Charter_Schools_2010</a:t>
            </a:r>
            <a:r>
              <a:rPr lang="en-US" sz="1200" dirty="0" smtClean="0"/>
              <a:t>.   </a:t>
            </a:r>
          </a:p>
          <a:p>
            <a:endParaRPr lang="en-US" sz="1200" dirty="0" smtClean="0"/>
          </a:p>
          <a:p>
            <a:r>
              <a:rPr lang="en-US" sz="1200" dirty="0" smtClean="0"/>
              <a:t>Tice, P., Chapman, C., </a:t>
            </a:r>
            <a:r>
              <a:rPr lang="en-US" sz="1200" dirty="0" err="1" smtClean="0"/>
              <a:t>Princiotta</a:t>
            </a:r>
            <a:r>
              <a:rPr lang="en-US" sz="1200" dirty="0" smtClean="0"/>
              <a:t>, D., &amp; </a:t>
            </a:r>
            <a:r>
              <a:rPr lang="en-US" sz="1200" dirty="0" err="1" smtClean="0"/>
              <a:t>Bielick</a:t>
            </a:r>
            <a:r>
              <a:rPr lang="en-US" sz="1200" dirty="0" smtClean="0"/>
              <a:t>, S. (2006). </a:t>
            </a:r>
            <a:r>
              <a:rPr lang="en-US" sz="1200" i="1" dirty="0" smtClean="0"/>
              <a:t>Trends in the use of school choice 1993-2003</a:t>
            </a:r>
            <a:r>
              <a:rPr lang="en-US" sz="1200" dirty="0" smtClean="0"/>
              <a:t>. Washington, D.C.: U.S. Department of Education, National Center for Education Statistics. Retrieved March 10, 2009, from </a:t>
            </a:r>
            <a:r>
              <a:rPr lang="en-US" sz="1200" dirty="0" smtClean="0">
                <a:hlinkClick r:id="rId3"/>
              </a:rPr>
              <a:t>http://nces.ed.gov/pubsearch/pubsinfo.asp?pubid=2007045</a:t>
            </a:r>
            <a:r>
              <a:rPr lang="en-US" sz="1200" dirty="0" smtClean="0"/>
              <a:t>. 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u="sng" dirty="0" smtClean="0"/>
              <a:t>Online School Statistics</a:t>
            </a:r>
          </a:p>
          <a:p>
            <a:r>
              <a:rPr lang="en-US" sz="1200" dirty="0" smtClean="0"/>
              <a:t>Allen, I. E., &amp; Seaman, J. (2010).  </a:t>
            </a:r>
            <a:r>
              <a:rPr lang="en-US" sz="1200" i="1" dirty="0" smtClean="0"/>
              <a:t>Learning on demand: Online education in the United States, 2009</a:t>
            </a:r>
            <a:r>
              <a:rPr lang="en-US" sz="1200" dirty="0" smtClean="0"/>
              <a:t>. Newburyport, MA: The Sloan Consortium. Retrieved March 1, 2010, from </a:t>
            </a:r>
            <a:r>
              <a:rPr lang="en-US" sz="1200" dirty="0" smtClean="0">
                <a:hlinkClick r:id="rId4"/>
              </a:rPr>
              <a:t>http://www.aln.org/publications/survey/learning_on_demand_sr2010</a:t>
            </a:r>
            <a:r>
              <a:rPr lang="en-US" sz="1200" dirty="0" smtClean="0"/>
              <a:t>.</a:t>
            </a:r>
          </a:p>
          <a:p>
            <a:endParaRPr lang="en-US" sz="1200" dirty="0" smtClean="0"/>
          </a:p>
          <a:p>
            <a:r>
              <a:rPr lang="en-US" sz="1200" dirty="0" smtClean="0"/>
              <a:t>Allen, I. E., &amp; Seaman, J. (2007).  </a:t>
            </a:r>
            <a:r>
              <a:rPr lang="en-US" sz="1200" i="1" dirty="0" smtClean="0"/>
              <a:t>Online nation: Five years of growth in online learning</a:t>
            </a:r>
            <a:r>
              <a:rPr lang="en-US" sz="1200" dirty="0" smtClean="0"/>
              <a:t>. Newburyport, MA: The Sloan Consortium. Retrieved December 10, 2009, from </a:t>
            </a:r>
            <a:r>
              <a:rPr lang="en-US" sz="1200" dirty="0" smtClean="0">
                <a:hlinkClick r:id="rId5"/>
              </a:rPr>
              <a:t>http://www.sloan-c.org/publications/survey/online_nation</a:t>
            </a:r>
            <a:r>
              <a:rPr lang="en-US" sz="1200" dirty="0" smtClean="0"/>
              <a:t>. </a:t>
            </a:r>
          </a:p>
          <a:p>
            <a:endParaRPr lang="en-US" sz="1200" dirty="0" smtClean="0"/>
          </a:p>
          <a:p>
            <a:r>
              <a:rPr lang="en-US" sz="1200" dirty="0" smtClean="0"/>
              <a:t>Watson, J., </a:t>
            </a:r>
            <a:r>
              <a:rPr lang="en-US" sz="1200" dirty="0" err="1" smtClean="0"/>
              <a:t>Gemin</a:t>
            </a:r>
            <a:r>
              <a:rPr lang="en-US" sz="1200" dirty="0" smtClean="0"/>
              <a:t>, B., Ryan, J., &amp; Wicks, M. (2009). </a:t>
            </a:r>
            <a:r>
              <a:rPr lang="en-US" sz="1200" i="1" dirty="0" smtClean="0"/>
              <a:t>Keeping pace with K-12 online learning</a:t>
            </a:r>
            <a:r>
              <a:rPr lang="en-US" sz="1200" dirty="0" smtClean="0"/>
              <a:t>. Denver, CO: Evergreen Education Group. Retrieved December 10, 2009, from </a:t>
            </a:r>
            <a:r>
              <a:rPr lang="en-US" sz="1200" dirty="0" smtClean="0">
                <a:hlinkClick r:id="rId6"/>
              </a:rPr>
              <a:t>http://www.kpk12.com/download.html</a:t>
            </a:r>
            <a:r>
              <a:rPr lang="en-US" sz="1200" dirty="0" smtClean="0"/>
              <a:t>.</a:t>
            </a:r>
          </a:p>
          <a:p>
            <a:endParaRPr lang="en-US" sz="1200" dirty="0" smtClean="0"/>
          </a:p>
          <a:p>
            <a:r>
              <a:rPr lang="en-US" sz="1200" b="1" u="sng" dirty="0" smtClean="0"/>
              <a:t>At-Risk Students</a:t>
            </a:r>
          </a:p>
          <a:p>
            <a:r>
              <a:rPr lang="en-US" sz="1200" dirty="0" err="1" smtClean="0"/>
              <a:t>Wehlage</a:t>
            </a:r>
            <a:r>
              <a:rPr lang="en-US" sz="1200" dirty="0" smtClean="0"/>
              <a:t>, G. G., </a:t>
            </a:r>
            <a:r>
              <a:rPr lang="en-US" sz="1200" dirty="0" err="1" smtClean="0"/>
              <a:t>Rutter</a:t>
            </a:r>
            <a:r>
              <a:rPr lang="en-US" sz="1200" dirty="0" smtClean="0"/>
              <a:t>, R. A., Smith, G. A., </a:t>
            </a:r>
            <a:r>
              <a:rPr lang="en-US" sz="1200" dirty="0" err="1" smtClean="0"/>
              <a:t>Lesko</a:t>
            </a:r>
            <a:r>
              <a:rPr lang="en-US" sz="1200" dirty="0" smtClean="0"/>
              <a:t>, N., &amp; Fernandez, R. R. (1989). </a:t>
            </a:r>
            <a:r>
              <a:rPr lang="en-US" sz="1200" i="1" dirty="0" smtClean="0"/>
              <a:t>Reducing the risk: Schools as communities of support</a:t>
            </a:r>
            <a:r>
              <a:rPr lang="en-US" sz="1200" dirty="0" smtClean="0"/>
              <a:t>. New York: </a:t>
            </a:r>
            <a:r>
              <a:rPr lang="en-US" sz="1200" dirty="0" err="1" smtClean="0"/>
              <a:t>Falmer</a:t>
            </a:r>
            <a:r>
              <a:rPr lang="en-US" sz="1200" dirty="0" smtClean="0"/>
              <a:t> Press.</a:t>
            </a:r>
          </a:p>
          <a:p>
            <a:endParaRPr lang="en-US" sz="1200" dirty="0" smtClean="0"/>
          </a:p>
          <a:p>
            <a:r>
              <a:rPr lang="en-US" sz="1200" dirty="0" err="1" smtClean="0"/>
              <a:t>Cataldi</a:t>
            </a:r>
            <a:r>
              <a:rPr lang="en-US" sz="1200" dirty="0" smtClean="0"/>
              <a:t>, E. F., Laird, J., </a:t>
            </a:r>
            <a:r>
              <a:rPr lang="en-US" sz="1200" dirty="0" err="1" smtClean="0"/>
              <a:t>KewalRamani</a:t>
            </a:r>
            <a:r>
              <a:rPr lang="en-US" sz="1200" dirty="0" smtClean="0"/>
              <a:t>, A., &amp; Chapman, C. (2009). </a:t>
            </a:r>
            <a:r>
              <a:rPr lang="en-US" sz="1200" i="1" dirty="0" smtClean="0"/>
              <a:t>High school dropout and completion rates in the United States: 2007</a:t>
            </a:r>
            <a:r>
              <a:rPr lang="en-US" sz="1200" dirty="0" smtClean="0"/>
              <a:t>. Washington, D.C.: U.S. Department of Education. Retrieved July 10, 2009, from </a:t>
            </a:r>
            <a:r>
              <a:rPr lang="en-US" sz="1200" dirty="0" smtClean="0">
                <a:hlinkClick r:id="rId7"/>
              </a:rPr>
              <a:t>http://nces.ed.gov/pubsearch/pubsinfo.asp?pubid=2009064</a:t>
            </a:r>
            <a:r>
              <a:rPr lang="en-US" sz="1200" dirty="0" smtClean="0"/>
              <a:t>.</a:t>
            </a:r>
          </a:p>
          <a:p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California Dropout Research Project. </a:t>
            </a:r>
            <a:r>
              <a:rPr lang="en-US" sz="1200" dirty="0" smtClean="0">
                <a:hlinkClick r:id="rId8"/>
              </a:rPr>
              <a:t>http://www.cdrp.ucsb.edu/</a:t>
            </a:r>
            <a:r>
              <a:rPr lang="en-US" sz="120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National Dropout Prevention Center. </a:t>
            </a:r>
            <a:r>
              <a:rPr lang="en-US" sz="1200" dirty="0" smtClean="0">
                <a:hlinkClick r:id="rId9"/>
              </a:rPr>
              <a:t>http://www.dropoutprevention.org/</a:t>
            </a:r>
            <a:r>
              <a:rPr lang="en-US" sz="1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Alliance for Education Excellence. </a:t>
            </a:r>
            <a:r>
              <a:rPr lang="en-US" sz="1200" dirty="0" smtClean="0">
                <a:hlinkClick r:id="rId10"/>
              </a:rPr>
              <a:t>http://www.all4ed.org/</a:t>
            </a:r>
            <a:r>
              <a:rPr lang="en-US" sz="1200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398587"/>
          </a:xfrm>
        </p:spPr>
        <p:txBody>
          <a:bodyPr/>
          <a:lstStyle/>
          <a:p>
            <a:r>
              <a:rPr lang="en-US" sz="4000" dirty="0" smtClean="0">
                <a:latin typeface="Arial" pitchFamily="34" charset="0"/>
              </a:rPr>
              <a:t>One Other National Trend:</a:t>
            </a:r>
            <a:br>
              <a:rPr lang="en-US" sz="4000" dirty="0" smtClean="0">
                <a:latin typeface="Arial" pitchFamily="34" charset="0"/>
              </a:rPr>
            </a:br>
            <a:r>
              <a:rPr lang="en-US" sz="4000" b="1" dirty="0" smtClean="0">
                <a:solidFill>
                  <a:srgbClr val="FFFF99"/>
                </a:solidFill>
                <a:latin typeface="Arial" pitchFamily="34" charset="0"/>
              </a:rPr>
              <a:t>Static Dropout Rates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057400"/>
            <a:ext cx="5915025" cy="386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43888" cy="1292225"/>
          </a:xfrm>
          <a:ln w="57150" cmpd="thinThick">
            <a:noFill/>
          </a:ln>
        </p:spPr>
        <p:txBody>
          <a:bodyPr/>
          <a:lstStyle/>
          <a:p>
            <a:r>
              <a:rPr lang="en-US" sz="3200" dirty="0" smtClean="0">
                <a:latin typeface="Arial" pitchFamily="34" charset="0"/>
              </a:rPr>
              <a:t>A little </a:t>
            </a:r>
            <a:r>
              <a:rPr lang="en-US" sz="3200" dirty="0" smtClean="0"/>
              <a:t>(parallel) </a:t>
            </a:r>
            <a:r>
              <a:rPr lang="en-US" sz="3200" dirty="0" smtClean="0">
                <a:latin typeface="Arial" pitchFamily="34" charset="0"/>
              </a:rPr>
              <a:t>history about </a:t>
            </a:r>
            <a:r>
              <a:rPr lang="en-US" sz="3200" dirty="0" smtClean="0">
                <a:latin typeface="Arial" pitchFamily="34" charset="0"/>
              </a:rPr>
              <a:t>charter </a:t>
            </a:r>
            <a:br>
              <a:rPr lang="en-US" sz="3200" dirty="0" smtClean="0">
                <a:latin typeface="Arial" pitchFamily="34" charset="0"/>
              </a:rPr>
            </a:br>
            <a:r>
              <a:rPr lang="en-US" sz="3200" dirty="0" smtClean="0">
                <a:latin typeface="Arial" pitchFamily="34" charset="0"/>
              </a:rPr>
              <a:t>and </a:t>
            </a:r>
            <a:r>
              <a:rPr lang="en-US" sz="3200" dirty="0" smtClean="0">
                <a:latin typeface="Arial" pitchFamily="34" charset="0"/>
              </a:rPr>
              <a:t>online schools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382000" cy="419100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FF99"/>
                </a:solidFill>
              </a:rPr>
              <a:t>1991-1992 – </a:t>
            </a:r>
            <a:r>
              <a:rPr lang="en-US" sz="2400" dirty="0" smtClean="0"/>
              <a:t>First states pass </a:t>
            </a:r>
            <a:r>
              <a:rPr lang="en-US" sz="2400" u="sng" dirty="0" smtClean="0"/>
              <a:t>charter</a:t>
            </a:r>
            <a:r>
              <a:rPr lang="en-US" sz="2400" dirty="0" smtClean="0"/>
              <a:t> school laws (Minnesota and California)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FF99"/>
                </a:solidFill>
              </a:rPr>
              <a:t>1994 – 1997 </a:t>
            </a:r>
            <a:r>
              <a:rPr lang="en-US" sz="2400" dirty="0" smtClean="0">
                <a:solidFill>
                  <a:srgbClr val="FFFF99"/>
                </a:solidFill>
              </a:rPr>
              <a:t>-  </a:t>
            </a:r>
            <a:r>
              <a:rPr lang="en-US" sz="2400" dirty="0" smtClean="0"/>
              <a:t>First K-12 </a:t>
            </a:r>
            <a:r>
              <a:rPr lang="en-US" sz="2400" u="sng" dirty="0" smtClean="0"/>
              <a:t>online</a:t>
            </a:r>
            <a:r>
              <a:rPr lang="en-US" sz="2400" dirty="0" smtClean="0"/>
              <a:t> schools</a:t>
            </a:r>
            <a:r>
              <a:rPr lang="en-US" sz="2400" dirty="0" smtClean="0">
                <a:solidFill>
                  <a:srgbClr val="FFFF99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FFFF99"/>
                </a:solidFill>
              </a:rPr>
              <a:t>Utah Electronic School, VHS, Inc., Florida Virtual School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FF99"/>
                </a:solidFill>
              </a:rPr>
              <a:t>2007</a:t>
            </a:r>
            <a:r>
              <a:rPr lang="en-US" sz="2400" dirty="0" smtClean="0">
                <a:solidFill>
                  <a:srgbClr val="FFFF99"/>
                </a:solidFill>
              </a:rPr>
              <a:t> – Number of </a:t>
            </a:r>
            <a:r>
              <a:rPr lang="en-US" sz="2400" u="sng" dirty="0" smtClean="0">
                <a:solidFill>
                  <a:srgbClr val="FFFF99"/>
                </a:solidFill>
              </a:rPr>
              <a:t>online</a:t>
            </a:r>
            <a:r>
              <a:rPr lang="en-US" sz="2400" dirty="0" smtClean="0">
                <a:solidFill>
                  <a:srgbClr val="FFFF99"/>
                </a:solidFill>
              </a:rPr>
              <a:t> </a:t>
            </a:r>
            <a:r>
              <a:rPr lang="en-US" sz="2400" u="sng" dirty="0" smtClean="0">
                <a:solidFill>
                  <a:srgbClr val="FFFF99"/>
                </a:solidFill>
              </a:rPr>
              <a:t>charter</a:t>
            </a:r>
            <a:r>
              <a:rPr lang="en-US" sz="2400" dirty="0" smtClean="0">
                <a:solidFill>
                  <a:srgbClr val="FFFF99"/>
                </a:solidFill>
              </a:rPr>
              <a:t> schools: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/>
              <a:t>173 in 18 states  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/>
              <a:t>92,235</a:t>
            </a:r>
            <a:r>
              <a:rPr lang="en-US" sz="2000" dirty="0" smtClean="0"/>
              <a:t> students </a:t>
            </a:r>
            <a:r>
              <a:rPr lang="en-US" sz="1800" dirty="0" smtClean="0">
                <a:solidFill>
                  <a:srgbClr val="FFFF99"/>
                </a:solidFill>
              </a:rPr>
              <a:t>(Center for Ed Reform, 2008)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FF99"/>
                </a:solidFill>
              </a:rPr>
              <a:t>2009</a:t>
            </a:r>
            <a:r>
              <a:rPr lang="en-US" sz="2400" dirty="0" smtClean="0">
                <a:solidFill>
                  <a:srgbClr val="FFFF99"/>
                </a:solidFill>
              </a:rPr>
              <a:t> – More than </a:t>
            </a:r>
            <a:r>
              <a:rPr lang="en-US" sz="2400" u="sng" dirty="0" smtClean="0"/>
              <a:t>a million K-12 online school students</a:t>
            </a:r>
            <a:r>
              <a:rPr lang="en-US" sz="2400" dirty="0" smtClean="0">
                <a:solidFill>
                  <a:srgbClr val="FFFF99"/>
                </a:solidFill>
              </a:rPr>
              <a:t>  </a:t>
            </a:r>
            <a:r>
              <a:rPr lang="en-US" sz="1800" dirty="0" smtClean="0">
                <a:solidFill>
                  <a:srgbClr val="FFFF99"/>
                </a:solidFill>
              </a:rPr>
              <a:t>(</a:t>
            </a:r>
            <a:r>
              <a:rPr lang="en-US" sz="1800" dirty="0" err="1" smtClean="0">
                <a:solidFill>
                  <a:srgbClr val="FFFF99"/>
                </a:solidFill>
              </a:rPr>
              <a:t>Picciano</a:t>
            </a:r>
            <a:r>
              <a:rPr lang="en-US" sz="1800" dirty="0" smtClean="0">
                <a:solidFill>
                  <a:srgbClr val="FFFF99"/>
                </a:solidFill>
              </a:rPr>
              <a:t> and Seaman, 2009)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2009</a:t>
            </a:r>
            <a:r>
              <a:rPr lang="en-US" sz="2400" dirty="0" smtClean="0"/>
              <a:t> – 5,042 charter schools serve over </a:t>
            </a:r>
            <a:r>
              <a:rPr lang="en-US" sz="2400" b="1" u="sng" dirty="0" smtClean="0">
                <a:solidFill>
                  <a:srgbClr val="FFFF99"/>
                </a:solidFill>
              </a:rPr>
              <a:t>1.5 million students</a:t>
            </a:r>
            <a:r>
              <a:rPr lang="en-US" sz="2400" dirty="0" smtClean="0"/>
              <a:t> in </a:t>
            </a:r>
            <a:r>
              <a:rPr lang="en-US" sz="2400" b="1" u="sng" dirty="0" smtClean="0">
                <a:solidFill>
                  <a:srgbClr val="FFFF99"/>
                </a:solidFill>
              </a:rPr>
              <a:t>40 states</a:t>
            </a:r>
            <a:endParaRPr lang="en-US" sz="2400" dirty="0" smtClean="0">
              <a:solidFill>
                <a:srgbClr val="FFFF99"/>
              </a:solidFill>
            </a:endParaRP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Research Focus: </a:t>
            </a:r>
            <a:br>
              <a:rPr lang="en-US" dirty="0" smtClean="0">
                <a:latin typeface="Arial" pitchFamily="34" charset="0"/>
              </a:rPr>
            </a:br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California, because…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772400" cy="4114800"/>
          </a:xfr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b="1" dirty="0" smtClean="0">
                <a:latin typeface="Arial" pitchFamily="34" charset="0"/>
              </a:rPr>
              <a:t>In California</a:t>
            </a:r>
          </a:p>
          <a:p>
            <a:pPr lvl="1"/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13% </a:t>
            </a:r>
            <a:r>
              <a:rPr lang="en-US" dirty="0" smtClean="0">
                <a:latin typeface="Arial" pitchFamily="34" charset="0"/>
              </a:rPr>
              <a:t>of the total U.S. K-12 public school student enrollment</a:t>
            </a:r>
          </a:p>
          <a:p>
            <a:pPr lvl="1"/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20% </a:t>
            </a:r>
            <a:r>
              <a:rPr lang="en-US" dirty="0" smtClean="0">
                <a:latin typeface="Arial" pitchFamily="34" charset="0"/>
              </a:rPr>
              <a:t>of the U.S. public charter school enrollment </a:t>
            </a:r>
          </a:p>
          <a:p>
            <a:pPr lvl="1"/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Top rated state </a:t>
            </a:r>
            <a:r>
              <a:rPr lang="en-US" dirty="0" smtClean="0">
                <a:latin typeface="Arial" pitchFamily="34" charset="0"/>
              </a:rPr>
              <a:t>regarding charter school </a:t>
            </a:r>
            <a:br>
              <a:rPr lang="en-US" dirty="0" smtClean="0">
                <a:latin typeface="Arial" pitchFamily="34" charset="0"/>
              </a:rPr>
            </a:br>
            <a:r>
              <a:rPr lang="en-US" dirty="0" smtClean="0">
                <a:latin typeface="Arial" pitchFamily="34" charset="0"/>
              </a:rPr>
              <a:t>law and policy </a:t>
            </a:r>
          </a:p>
          <a:p>
            <a:pPr lvl="1">
              <a:buNone/>
            </a:pPr>
            <a:endParaRPr lang="en-US" sz="1400" dirty="0" smtClean="0">
              <a:latin typeface="Arial" pitchFamily="34" charset="0"/>
            </a:endParaRPr>
          </a:p>
          <a:p>
            <a:pPr lvl="1"/>
            <a:r>
              <a:rPr lang="en-US" sz="1800" dirty="0" smtClean="0">
                <a:latin typeface="Arial" pitchFamily="34" charset="0"/>
              </a:rPr>
              <a:t>National Alliance for Public Charter Schools (2010)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228600"/>
            <a:ext cx="561975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7467600" cy="1139825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Research Focus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048000" y="1295400"/>
            <a:ext cx="5181600" cy="5029200"/>
          </a:xfrm>
          <a:solidFill>
            <a:schemeClr val="bg1"/>
          </a:solidFill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Full Time </a:t>
            </a:r>
            <a:r>
              <a:rPr lang="en-US" u="sng" dirty="0" smtClean="0">
                <a:solidFill>
                  <a:srgbClr val="FFFF99"/>
                </a:solidFill>
                <a:latin typeface="Arial" pitchFamily="34" charset="0"/>
              </a:rPr>
              <a:t>Online Charter School</a:t>
            </a:r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 Students</a:t>
            </a:r>
          </a:p>
          <a:p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Full Time </a:t>
            </a:r>
            <a:r>
              <a:rPr lang="en-US" u="sng" dirty="0" smtClean="0">
                <a:solidFill>
                  <a:srgbClr val="FFFF99"/>
                </a:solidFill>
                <a:latin typeface="Arial" pitchFamily="34" charset="0"/>
              </a:rPr>
              <a:t>Traditional High School </a:t>
            </a:r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Students</a:t>
            </a:r>
          </a:p>
          <a:p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At-Risk Students</a:t>
            </a:r>
          </a:p>
          <a:p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In California</a:t>
            </a:r>
          </a:p>
          <a:p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Measured By: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Achievement Test Scores 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  <a:latin typeface="Arial" pitchFamily="34" charset="0"/>
              </a:rPr>
              <a:t>Dropout Rates</a:t>
            </a:r>
          </a:p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39825"/>
          </a:xfrm>
        </p:spPr>
        <p:txBody>
          <a:bodyPr/>
          <a:lstStyle/>
          <a:p>
            <a:r>
              <a:rPr lang="en-US" dirty="0" smtClean="0"/>
              <a:t>Two silos from which information was collected: 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3124200" cy="464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24000"/>
            <a:ext cx="3124200" cy="464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5800" y="4233208"/>
            <a:ext cx="2971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Full time students 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in </a:t>
            </a:r>
            <a:r>
              <a:rPr lang="en-US" sz="2400" b="1" u="sng" dirty="0" smtClean="0">
                <a:solidFill>
                  <a:srgbClr val="FFFF00"/>
                </a:solidFill>
              </a:rPr>
              <a:t>traditional high schools</a:t>
            </a:r>
            <a:r>
              <a:rPr lang="en-US" sz="2400" b="1" dirty="0" smtClean="0">
                <a:solidFill>
                  <a:srgbClr val="FFFF00"/>
                </a:solidFill>
              </a:rPr>
              <a:t>, 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Grades 9-12, 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in California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8200" y="4233208"/>
            <a:ext cx="2971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Full time students 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in </a:t>
            </a:r>
            <a:r>
              <a:rPr lang="en-US" sz="2400" b="1" u="sng" dirty="0" smtClean="0">
                <a:solidFill>
                  <a:srgbClr val="FFFF00"/>
                </a:solidFill>
              </a:rPr>
              <a:t>online charter high schools</a:t>
            </a:r>
            <a:r>
              <a:rPr lang="en-US" sz="2400" b="1" dirty="0" smtClean="0">
                <a:solidFill>
                  <a:srgbClr val="FFFF00"/>
                </a:solidFill>
              </a:rPr>
              <a:t>, 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Grades 9-12, 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in California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Research Questions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00062" y="1716088"/>
            <a:ext cx="8262937" cy="4379911"/>
          </a:xfrm>
          <a:noFill/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1. Are there more </a:t>
            </a:r>
            <a:r>
              <a:rPr lang="en-US" b="1" u="sng" dirty="0" smtClean="0">
                <a:solidFill>
                  <a:srgbClr val="FFFF99"/>
                </a:solidFill>
                <a:latin typeface="Arial" pitchFamily="34" charset="0"/>
              </a:rPr>
              <a:t>at-risk</a:t>
            </a:r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 students attending online charter high schools than traditional high schools in California?  </a:t>
            </a:r>
            <a:endParaRPr lang="en-US" sz="1200" b="1" dirty="0" smtClean="0">
              <a:solidFill>
                <a:srgbClr val="FFFF99"/>
              </a:solidFill>
              <a:latin typeface="Arial" pitchFamily="34" charset="0"/>
            </a:endParaRPr>
          </a:p>
          <a:p>
            <a:pPr>
              <a:buNone/>
            </a:pPr>
            <a:endParaRPr lang="en-US" sz="1800" b="1" dirty="0" smtClean="0">
              <a:latin typeface="Arial" pitchFamily="34" charset="0"/>
            </a:endParaRPr>
          </a:p>
          <a:p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2. Are at-risk students </a:t>
            </a:r>
            <a:r>
              <a:rPr lang="en-US" b="1" u="sng" dirty="0" smtClean="0">
                <a:solidFill>
                  <a:srgbClr val="FFFF99"/>
                </a:solidFill>
                <a:latin typeface="Arial" pitchFamily="34" charset="0"/>
              </a:rPr>
              <a:t>more successful </a:t>
            </a:r>
            <a:r>
              <a:rPr lang="en-US" b="1" dirty="0" smtClean="0">
                <a:solidFill>
                  <a:srgbClr val="FFFF99"/>
                </a:solidFill>
                <a:latin typeface="Arial" pitchFamily="34" charset="0"/>
              </a:rPr>
              <a:t>in online charter high schools than in traditional high schools in California?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Defining Terms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5238"/>
            <a:ext cx="8229600" cy="4602162"/>
          </a:xfrm>
          <a:solidFill>
            <a:schemeClr val="bg1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latin typeface="Arial" pitchFamily="34" charset="0"/>
              </a:rPr>
              <a:t>Online High School</a:t>
            </a:r>
            <a:endParaRPr lang="en-US" sz="2400" b="1" dirty="0">
              <a:latin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solidFill>
                  <a:srgbClr val="FFFF99"/>
                </a:solidFill>
                <a:latin typeface="Arial" pitchFamily="34" charset="0"/>
              </a:rPr>
              <a:t>Attending courses online where 80% instruction is online 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latin typeface="Arial" pitchFamily="34" charset="0"/>
              </a:rPr>
              <a:t>Charter School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solidFill>
                  <a:srgbClr val="FFFF99"/>
                </a:solidFill>
                <a:latin typeface="Arial" pitchFamily="34" charset="0"/>
              </a:rPr>
              <a:t>independently operated </a:t>
            </a:r>
            <a:r>
              <a:rPr lang="en-US" sz="2000" b="1" u="sng" dirty="0" smtClean="0">
                <a:solidFill>
                  <a:srgbClr val="FFFF99"/>
                </a:solidFill>
                <a:latin typeface="Arial" pitchFamily="34" charset="0"/>
              </a:rPr>
              <a:t>public schools</a:t>
            </a:r>
            <a:r>
              <a:rPr lang="en-US" sz="2000" b="1" dirty="0" smtClean="0">
                <a:solidFill>
                  <a:srgbClr val="FFFF99"/>
                </a:solidFill>
                <a:latin typeface="Arial" pitchFamily="34" charset="0"/>
              </a:rPr>
              <a:t> of choice </a:t>
            </a:r>
            <a:r>
              <a:rPr lang="en-US" sz="2000" dirty="0" smtClean="0">
                <a:solidFill>
                  <a:srgbClr val="FFFF99"/>
                </a:solidFill>
                <a:latin typeface="Arial" pitchFamily="34" charset="0"/>
              </a:rPr>
              <a:t>(allowed by law in 40 states)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latin typeface="Arial" pitchFamily="34" charset="0"/>
              </a:rPr>
              <a:t>At-Risk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solidFill>
                  <a:srgbClr val="FFFF99"/>
                </a:solidFill>
                <a:latin typeface="Arial" pitchFamily="34" charset="0"/>
              </a:rPr>
              <a:t>any student not making progress towards graduation 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latin typeface="Arial" pitchFamily="34" charset="0"/>
              </a:rPr>
              <a:t>Success  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solidFill>
                  <a:srgbClr val="FFFF99"/>
                </a:solidFill>
                <a:latin typeface="Arial" pitchFamily="34" charset="0"/>
              </a:rPr>
              <a:t>proficient on California Standards Test/English-Language Arts (CST ELA) 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>
                <a:solidFill>
                  <a:srgbClr val="FFFF99"/>
                </a:solidFill>
                <a:latin typeface="Arial" pitchFamily="34" charset="0"/>
              </a:rPr>
              <a:t>lower number of student dropouts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1">
      <a:dk1>
        <a:srgbClr val="2B2B85"/>
      </a:dk1>
      <a:lt1>
        <a:srgbClr val="FFFFFF"/>
      </a:lt1>
      <a:dk2>
        <a:srgbClr val="00254A"/>
      </a:dk2>
      <a:lt2>
        <a:srgbClr val="C0C0C0"/>
      </a:lt2>
      <a:accent1>
        <a:srgbClr val="0099FF"/>
      </a:accent1>
      <a:accent2>
        <a:srgbClr val="006699"/>
      </a:accent2>
      <a:accent3>
        <a:srgbClr val="AAACB1"/>
      </a:accent3>
      <a:accent4>
        <a:srgbClr val="DADADA"/>
      </a:accent4>
      <a:accent5>
        <a:srgbClr val="AACAFF"/>
      </a:accent5>
      <a:accent6>
        <a:srgbClr val="005C8A"/>
      </a:accent6>
      <a:hlink>
        <a:srgbClr val="99CCFF"/>
      </a:hlink>
      <a:folHlink>
        <a:srgbClr val="8F8FB5"/>
      </a:folHlink>
    </a:clrScheme>
    <a:fontScheme name="Ripple">
      <a:majorFont>
        <a:latin typeface="Californian FB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4346</TotalTime>
  <Words>1184</Words>
  <Application>Microsoft Office PowerPoint</Application>
  <PresentationFormat>On-screen Show (4:3)</PresentationFormat>
  <Paragraphs>146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Ripple</vt:lpstr>
      <vt:lpstr>A Comparative Study Between  Online Charter High Schools and Traditional High Schools in California</vt:lpstr>
      <vt:lpstr>Background – National Trends</vt:lpstr>
      <vt:lpstr>One Other National Trend: Static Dropout Rates</vt:lpstr>
      <vt:lpstr>A little (parallel) history about charter  and online schools </vt:lpstr>
      <vt:lpstr>Research Focus:  California, because…</vt:lpstr>
      <vt:lpstr>Research Focus</vt:lpstr>
      <vt:lpstr>Two silos from which information was collected:  </vt:lpstr>
      <vt:lpstr>Research Questions</vt:lpstr>
      <vt:lpstr>Defining Terms</vt:lpstr>
      <vt:lpstr>Online Course Definitions Allen &amp; Seaman, 2007</vt:lpstr>
      <vt:lpstr>How are students who are at-risk /  dropouts counted?</vt:lpstr>
      <vt:lpstr>How are online school students counted? </vt:lpstr>
      <vt:lpstr>Research and Dropouts</vt:lpstr>
      <vt:lpstr>High school  graduation rates</vt:lpstr>
      <vt:lpstr>Comparison Study</vt:lpstr>
      <vt:lpstr>Results:  California Standards Test / English-Language Arts  (CST ELA) 2007-08 and 2008-09</vt:lpstr>
      <vt:lpstr>Year: 2007-2008  CST ELA Comparisons Percent Proficient and Above</vt:lpstr>
      <vt:lpstr>Year: 2008-2009 CST ELA Comparisons Percent Proficient and Above</vt:lpstr>
      <vt:lpstr>Results: Dropout Rates 2006-07 and 2007-08</vt:lpstr>
      <vt:lpstr>Year: 2006-2007  Dropout Percentages by Grade</vt:lpstr>
      <vt:lpstr>Year: 2007-2008  Dropout Percentages by Grade</vt:lpstr>
      <vt:lpstr>Statistics: In California…</vt:lpstr>
      <vt:lpstr>Results: Achievement and Dropouts</vt:lpstr>
      <vt:lpstr>Implications for Practitioners</vt:lpstr>
      <vt:lpstr>Final Reflection  Based on My Research</vt:lpstr>
      <vt:lpstr>Questions? </vt:lpstr>
      <vt:lpstr>Slide 27</vt:lpstr>
    </vt:vector>
  </TitlesOfParts>
  <Company>Northwestern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Dissertation Defense</dc:title>
  <dc:creator>RobDarrow</dc:creator>
  <cp:lastModifiedBy>RobDarrow</cp:lastModifiedBy>
  <cp:revision>374</cp:revision>
  <dcterms:created xsi:type="dcterms:W3CDTF">2007-11-27T19:05:50Z</dcterms:created>
  <dcterms:modified xsi:type="dcterms:W3CDTF">2010-11-13T22:06:38Z</dcterms:modified>
</cp:coreProperties>
</file>